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30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EA39B8D-54F9-4BE1-95A6-27568EC9A445}"/>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xmlns="" id="{86DE705E-B9ED-4529-9A24-9C35BDE945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xmlns="" id="{587B3FFA-D088-440A-ACFF-A0DC81F46FA8}"/>
              </a:ext>
            </a:extLst>
          </p:cNvPr>
          <p:cNvSpPr>
            <a:spLocks noGrp="1"/>
          </p:cNvSpPr>
          <p:nvPr>
            <p:ph type="dt" sz="half" idx="10"/>
          </p:nvPr>
        </p:nvSpPr>
        <p:spPr/>
        <p:txBody>
          <a:bodyPr/>
          <a:lstStyle/>
          <a:p>
            <a:fld id="{552909A7-9574-4F16-9A16-9451795C2939}" type="datetimeFigureOut">
              <a:rPr lang="pt-BR" smtClean="0"/>
              <a:t>15/06/2022</a:t>
            </a:fld>
            <a:endParaRPr lang="pt-BR"/>
          </a:p>
        </p:txBody>
      </p:sp>
      <p:sp>
        <p:nvSpPr>
          <p:cNvPr id="5" name="Espaço Reservado para Rodapé 4">
            <a:extLst>
              <a:ext uri="{FF2B5EF4-FFF2-40B4-BE49-F238E27FC236}">
                <a16:creationId xmlns:a16="http://schemas.microsoft.com/office/drawing/2014/main" xmlns="" id="{53CEA470-3E78-4231-A431-9F195F5B290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39A96F11-7A54-4166-A61B-8B8AD2FF3070}"/>
              </a:ext>
            </a:extLst>
          </p:cNvPr>
          <p:cNvSpPr>
            <a:spLocks noGrp="1"/>
          </p:cNvSpPr>
          <p:nvPr>
            <p:ph type="sldNum" sz="quarter" idx="12"/>
          </p:nvPr>
        </p:nvSpPr>
        <p:spPr/>
        <p:txBody>
          <a:bodyPr/>
          <a:lstStyle/>
          <a:p>
            <a:fld id="{18E4080A-C5E4-474E-928F-933649E0A4EE}" type="slidenum">
              <a:rPr lang="pt-BR" smtClean="0"/>
              <a:t>‹nº›</a:t>
            </a:fld>
            <a:endParaRPr lang="pt-BR"/>
          </a:p>
        </p:txBody>
      </p:sp>
    </p:spTree>
    <p:extLst>
      <p:ext uri="{BB962C8B-B14F-4D97-AF65-F5344CB8AC3E}">
        <p14:creationId xmlns:p14="http://schemas.microsoft.com/office/powerpoint/2010/main" val="3457620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ED51C63-CB4D-49B2-811F-E850B18E8C7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17400501-976A-410E-9F53-8B5AE49EC59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F5C6F576-819B-4399-AF78-EF1E5CE7767D}"/>
              </a:ext>
            </a:extLst>
          </p:cNvPr>
          <p:cNvSpPr>
            <a:spLocks noGrp="1"/>
          </p:cNvSpPr>
          <p:nvPr>
            <p:ph type="dt" sz="half" idx="10"/>
          </p:nvPr>
        </p:nvSpPr>
        <p:spPr/>
        <p:txBody>
          <a:bodyPr/>
          <a:lstStyle/>
          <a:p>
            <a:fld id="{552909A7-9574-4F16-9A16-9451795C2939}" type="datetimeFigureOut">
              <a:rPr lang="pt-BR" smtClean="0"/>
              <a:t>15/06/2022</a:t>
            </a:fld>
            <a:endParaRPr lang="pt-BR"/>
          </a:p>
        </p:txBody>
      </p:sp>
      <p:sp>
        <p:nvSpPr>
          <p:cNvPr id="5" name="Espaço Reservado para Rodapé 4">
            <a:extLst>
              <a:ext uri="{FF2B5EF4-FFF2-40B4-BE49-F238E27FC236}">
                <a16:creationId xmlns:a16="http://schemas.microsoft.com/office/drawing/2014/main" xmlns="" id="{81D4A2CE-FF37-46EC-9EBD-176E747D4F7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5D6D076D-E438-441C-B6EF-535A08B2EAEC}"/>
              </a:ext>
            </a:extLst>
          </p:cNvPr>
          <p:cNvSpPr>
            <a:spLocks noGrp="1"/>
          </p:cNvSpPr>
          <p:nvPr>
            <p:ph type="sldNum" sz="quarter" idx="12"/>
          </p:nvPr>
        </p:nvSpPr>
        <p:spPr/>
        <p:txBody>
          <a:bodyPr/>
          <a:lstStyle/>
          <a:p>
            <a:fld id="{18E4080A-C5E4-474E-928F-933649E0A4EE}" type="slidenum">
              <a:rPr lang="pt-BR" smtClean="0"/>
              <a:t>‹nº›</a:t>
            </a:fld>
            <a:endParaRPr lang="pt-BR"/>
          </a:p>
        </p:txBody>
      </p:sp>
    </p:spTree>
    <p:extLst>
      <p:ext uri="{BB962C8B-B14F-4D97-AF65-F5344CB8AC3E}">
        <p14:creationId xmlns:p14="http://schemas.microsoft.com/office/powerpoint/2010/main" val="2554234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2A72308C-0B70-4E8E-A85D-D90CE3765B3D}"/>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E1DF4673-AE23-49C4-A0C1-00482AA7FAE7}"/>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2DB646C4-6763-4A38-A7C6-E3A8A04D70D0}"/>
              </a:ext>
            </a:extLst>
          </p:cNvPr>
          <p:cNvSpPr>
            <a:spLocks noGrp="1"/>
          </p:cNvSpPr>
          <p:nvPr>
            <p:ph type="dt" sz="half" idx="10"/>
          </p:nvPr>
        </p:nvSpPr>
        <p:spPr/>
        <p:txBody>
          <a:bodyPr/>
          <a:lstStyle/>
          <a:p>
            <a:fld id="{552909A7-9574-4F16-9A16-9451795C2939}" type="datetimeFigureOut">
              <a:rPr lang="pt-BR" smtClean="0"/>
              <a:t>15/06/2022</a:t>
            </a:fld>
            <a:endParaRPr lang="pt-BR"/>
          </a:p>
        </p:txBody>
      </p:sp>
      <p:sp>
        <p:nvSpPr>
          <p:cNvPr id="5" name="Espaço Reservado para Rodapé 4">
            <a:extLst>
              <a:ext uri="{FF2B5EF4-FFF2-40B4-BE49-F238E27FC236}">
                <a16:creationId xmlns:a16="http://schemas.microsoft.com/office/drawing/2014/main" xmlns="" id="{623218AF-D615-4416-90E1-E1EA93D452B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9970EF6C-41BA-49E8-A525-1386904E58C1}"/>
              </a:ext>
            </a:extLst>
          </p:cNvPr>
          <p:cNvSpPr>
            <a:spLocks noGrp="1"/>
          </p:cNvSpPr>
          <p:nvPr>
            <p:ph type="sldNum" sz="quarter" idx="12"/>
          </p:nvPr>
        </p:nvSpPr>
        <p:spPr/>
        <p:txBody>
          <a:bodyPr/>
          <a:lstStyle/>
          <a:p>
            <a:fld id="{18E4080A-C5E4-474E-928F-933649E0A4EE}" type="slidenum">
              <a:rPr lang="pt-BR" smtClean="0"/>
              <a:t>‹nº›</a:t>
            </a:fld>
            <a:endParaRPr lang="pt-BR"/>
          </a:p>
        </p:txBody>
      </p:sp>
    </p:spTree>
    <p:extLst>
      <p:ext uri="{BB962C8B-B14F-4D97-AF65-F5344CB8AC3E}">
        <p14:creationId xmlns:p14="http://schemas.microsoft.com/office/powerpoint/2010/main" val="2382145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CBB15CD-9253-46DA-8B7A-9017361729E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3B16FB2B-7579-4357-BA68-0E13F717DB64}"/>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E2536B62-5EFD-4042-AB4C-A7AA01D36CAB}"/>
              </a:ext>
            </a:extLst>
          </p:cNvPr>
          <p:cNvSpPr>
            <a:spLocks noGrp="1"/>
          </p:cNvSpPr>
          <p:nvPr>
            <p:ph type="dt" sz="half" idx="10"/>
          </p:nvPr>
        </p:nvSpPr>
        <p:spPr/>
        <p:txBody>
          <a:bodyPr/>
          <a:lstStyle/>
          <a:p>
            <a:fld id="{552909A7-9574-4F16-9A16-9451795C2939}" type="datetimeFigureOut">
              <a:rPr lang="pt-BR" smtClean="0"/>
              <a:t>15/06/2022</a:t>
            </a:fld>
            <a:endParaRPr lang="pt-BR"/>
          </a:p>
        </p:txBody>
      </p:sp>
      <p:sp>
        <p:nvSpPr>
          <p:cNvPr id="5" name="Espaço Reservado para Rodapé 4">
            <a:extLst>
              <a:ext uri="{FF2B5EF4-FFF2-40B4-BE49-F238E27FC236}">
                <a16:creationId xmlns:a16="http://schemas.microsoft.com/office/drawing/2014/main" xmlns="" id="{21FA9BF3-1CB2-4EC1-A2ED-081CE078B95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4B54E8BF-1FEB-4BC8-BB9A-B2FE84399AF5}"/>
              </a:ext>
            </a:extLst>
          </p:cNvPr>
          <p:cNvSpPr>
            <a:spLocks noGrp="1"/>
          </p:cNvSpPr>
          <p:nvPr>
            <p:ph type="sldNum" sz="quarter" idx="12"/>
          </p:nvPr>
        </p:nvSpPr>
        <p:spPr/>
        <p:txBody>
          <a:bodyPr/>
          <a:lstStyle/>
          <a:p>
            <a:fld id="{18E4080A-C5E4-474E-928F-933649E0A4EE}" type="slidenum">
              <a:rPr lang="pt-BR" smtClean="0"/>
              <a:t>‹nº›</a:t>
            </a:fld>
            <a:endParaRPr lang="pt-BR"/>
          </a:p>
        </p:txBody>
      </p:sp>
    </p:spTree>
    <p:extLst>
      <p:ext uri="{BB962C8B-B14F-4D97-AF65-F5344CB8AC3E}">
        <p14:creationId xmlns:p14="http://schemas.microsoft.com/office/powerpoint/2010/main" val="203778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C1C8F75-AFFD-4EC0-81EE-B3AB1B9EEC84}"/>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xmlns="" id="{4820558B-4F1C-42AA-B586-436B129C45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xmlns="" id="{F34AE55E-20B5-41F7-8F33-3E228CFA40B3}"/>
              </a:ext>
            </a:extLst>
          </p:cNvPr>
          <p:cNvSpPr>
            <a:spLocks noGrp="1"/>
          </p:cNvSpPr>
          <p:nvPr>
            <p:ph type="dt" sz="half" idx="10"/>
          </p:nvPr>
        </p:nvSpPr>
        <p:spPr/>
        <p:txBody>
          <a:bodyPr/>
          <a:lstStyle/>
          <a:p>
            <a:fld id="{552909A7-9574-4F16-9A16-9451795C2939}" type="datetimeFigureOut">
              <a:rPr lang="pt-BR" smtClean="0"/>
              <a:t>15/06/2022</a:t>
            </a:fld>
            <a:endParaRPr lang="pt-BR"/>
          </a:p>
        </p:txBody>
      </p:sp>
      <p:sp>
        <p:nvSpPr>
          <p:cNvPr id="5" name="Espaço Reservado para Rodapé 4">
            <a:extLst>
              <a:ext uri="{FF2B5EF4-FFF2-40B4-BE49-F238E27FC236}">
                <a16:creationId xmlns:a16="http://schemas.microsoft.com/office/drawing/2014/main" xmlns="" id="{CB67A15E-9E0E-4BA9-8F1F-6A00061C77E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A2557FA3-233B-44DB-8734-16C07B5B534D}"/>
              </a:ext>
            </a:extLst>
          </p:cNvPr>
          <p:cNvSpPr>
            <a:spLocks noGrp="1"/>
          </p:cNvSpPr>
          <p:nvPr>
            <p:ph type="sldNum" sz="quarter" idx="12"/>
          </p:nvPr>
        </p:nvSpPr>
        <p:spPr/>
        <p:txBody>
          <a:bodyPr/>
          <a:lstStyle/>
          <a:p>
            <a:fld id="{18E4080A-C5E4-474E-928F-933649E0A4EE}" type="slidenum">
              <a:rPr lang="pt-BR" smtClean="0"/>
              <a:t>‹nº›</a:t>
            </a:fld>
            <a:endParaRPr lang="pt-BR"/>
          </a:p>
        </p:txBody>
      </p:sp>
    </p:spTree>
    <p:extLst>
      <p:ext uri="{BB962C8B-B14F-4D97-AF65-F5344CB8AC3E}">
        <p14:creationId xmlns:p14="http://schemas.microsoft.com/office/powerpoint/2010/main" val="37841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D51ABEB-8DF4-4E3E-9AE9-2697FC1A829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D7A5D21B-0A8A-4D30-812C-3262353830BC}"/>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xmlns="" id="{CD4516BA-2CD1-4B45-8AD0-6B63ED213A4A}"/>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xmlns="" id="{47C0F83E-4220-4D14-BB39-26EDEEBA56A1}"/>
              </a:ext>
            </a:extLst>
          </p:cNvPr>
          <p:cNvSpPr>
            <a:spLocks noGrp="1"/>
          </p:cNvSpPr>
          <p:nvPr>
            <p:ph type="dt" sz="half" idx="10"/>
          </p:nvPr>
        </p:nvSpPr>
        <p:spPr/>
        <p:txBody>
          <a:bodyPr/>
          <a:lstStyle/>
          <a:p>
            <a:fld id="{552909A7-9574-4F16-9A16-9451795C2939}" type="datetimeFigureOut">
              <a:rPr lang="pt-BR" smtClean="0"/>
              <a:t>15/06/2022</a:t>
            </a:fld>
            <a:endParaRPr lang="pt-BR"/>
          </a:p>
        </p:txBody>
      </p:sp>
      <p:sp>
        <p:nvSpPr>
          <p:cNvPr id="6" name="Espaço Reservado para Rodapé 5">
            <a:extLst>
              <a:ext uri="{FF2B5EF4-FFF2-40B4-BE49-F238E27FC236}">
                <a16:creationId xmlns:a16="http://schemas.microsoft.com/office/drawing/2014/main" xmlns="" id="{C047512D-1697-453F-8AB1-7B213147C4C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6E62E0B1-F0B2-46F5-AB69-23473A84AD42}"/>
              </a:ext>
            </a:extLst>
          </p:cNvPr>
          <p:cNvSpPr>
            <a:spLocks noGrp="1"/>
          </p:cNvSpPr>
          <p:nvPr>
            <p:ph type="sldNum" sz="quarter" idx="12"/>
          </p:nvPr>
        </p:nvSpPr>
        <p:spPr/>
        <p:txBody>
          <a:bodyPr/>
          <a:lstStyle/>
          <a:p>
            <a:fld id="{18E4080A-C5E4-474E-928F-933649E0A4EE}" type="slidenum">
              <a:rPr lang="pt-BR" smtClean="0"/>
              <a:t>‹nº›</a:t>
            </a:fld>
            <a:endParaRPr lang="pt-BR"/>
          </a:p>
        </p:txBody>
      </p:sp>
    </p:spTree>
    <p:extLst>
      <p:ext uri="{BB962C8B-B14F-4D97-AF65-F5344CB8AC3E}">
        <p14:creationId xmlns:p14="http://schemas.microsoft.com/office/powerpoint/2010/main" val="3674942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C9C7EA-A504-44FA-95E2-761856383623}"/>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xmlns="" id="{FF542802-C334-4186-A456-C0E7592F10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xmlns="" id="{8027BFBB-873F-4A38-BDA7-A6A5A6EC54FE}"/>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xmlns="" id="{7F77068B-B612-43F7-9A6C-A35A10EB40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xmlns="" id="{E48E49D0-EB80-415D-90A2-77BE84B9D5CA}"/>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xmlns="" id="{40B8B731-26A7-4077-B008-56C99ED9D49A}"/>
              </a:ext>
            </a:extLst>
          </p:cNvPr>
          <p:cNvSpPr>
            <a:spLocks noGrp="1"/>
          </p:cNvSpPr>
          <p:nvPr>
            <p:ph type="dt" sz="half" idx="10"/>
          </p:nvPr>
        </p:nvSpPr>
        <p:spPr/>
        <p:txBody>
          <a:bodyPr/>
          <a:lstStyle/>
          <a:p>
            <a:fld id="{552909A7-9574-4F16-9A16-9451795C2939}" type="datetimeFigureOut">
              <a:rPr lang="pt-BR" smtClean="0"/>
              <a:t>15/06/2022</a:t>
            </a:fld>
            <a:endParaRPr lang="pt-BR"/>
          </a:p>
        </p:txBody>
      </p:sp>
      <p:sp>
        <p:nvSpPr>
          <p:cNvPr id="8" name="Espaço Reservado para Rodapé 7">
            <a:extLst>
              <a:ext uri="{FF2B5EF4-FFF2-40B4-BE49-F238E27FC236}">
                <a16:creationId xmlns:a16="http://schemas.microsoft.com/office/drawing/2014/main" xmlns="" id="{9B3D97F7-9973-4B6F-8EC7-714A1E6B1178}"/>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xmlns="" id="{18E488FB-1596-4313-98D2-81AD26FE3EED}"/>
              </a:ext>
            </a:extLst>
          </p:cNvPr>
          <p:cNvSpPr>
            <a:spLocks noGrp="1"/>
          </p:cNvSpPr>
          <p:nvPr>
            <p:ph type="sldNum" sz="quarter" idx="12"/>
          </p:nvPr>
        </p:nvSpPr>
        <p:spPr/>
        <p:txBody>
          <a:bodyPr/>
          <a:lstStyle/>
          <a:p>
            <a:fld id="{18E4080A-C5E4-474E-928F-933649E0A4EE}" type="slidenum">
              <a:rPr lang="pt-BR" smtClean="0"/>
              <a:t>‹nº›</a:t>
            </a:fld>
            <a:endParaRPr lang="pt-BR"/>
          </a:p>
        </p:txBody>
      </p:sp>
    </p:spTree>
    <p:extLst>
      <p:ext uri="{BB962C8B-B14F-4D97-AF65-F5344CB8AC3E}">
        <p14:creationId xmlns:p14="http://schemas.microsoft.com/office/powerpoint/2010/main" val="2663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F45EF64-0CD1-4A1C-8DA9-30FBFC93531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xmlns="" id="{C7E5E736-5F3B-4F4C-9DCA-DDE251D8CF41}"/>
              </a:ext>
            </a:extLst>
          </p:cNvPr>
          <p:cNvSpPr>
            <a:spLocks noGrp="1"/>
          </p:cNvSpPr>
          <p:nvPr>
            <p:ph type="dt" sz="half" idx="10"/>
          </p:nvPr>
        </p:nvSpPr>
        <p:spPr/>
        <p:txBody>
          <a:bodyPr/>
          <a:lstStyle/>
          <a:p>
            <a:fld id="{552909A7-9574-4F16-9A16-9451795C2939}" type="datetimeFigureOut">
              <a:rPr lang="pt-BR" smtClean="0"/>
              <a:t>15/06/2022</a:t>
            </a:fld>
            <a:endParaRPr lang="pt-BR"/>
          </a:p>
        </p:txBody>
      </p:sp>
      <p:sp>
        <p:nvSpPr>
          <p:cNvPr id="4" name="Espaço Reservado para Rodapé 3">
            <a:extLst>
              <a:ext uri="{FF2B5EF4-FFF2-40B4-BE49-F238E27FC236}">
                <a16:creationId xmlns:a16="http://schemas.microsoft.com/office/drawing/2014/main" xmlns="" id="{E2D34605-28DC-47AB-A67D-817E27FD371D}"/>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xmlns="" id="{C24F11E8-B0AC-4EFE-9B1C-0A748D44662B}"/>
              </a:ext>
            </a:extLst>
          </p:cNvPr>
          <p:cNvSpPr>
            <a:spLocks noGrp="1"/>
          </p:cNvSpPr>
          <p:nvPr>
            <p:ph type="sldNum" sz="quarter" idx="12"/>
          </p:nvPr>
        </p:nvSpPr>
        <p:spPr/>
        <p:txBody>
          <a:bodyPr/>
          <a:lstStyle/>
          <a:p>
            <a:fld id="{18E4080A-C5E4-474E-928F-933649E0A4EE}" type="slidenum">
              <a:rPr lang="pt-BR" smtClean="0"/>
              <a:t>‹nº›</a:t>
            </a:fld>
            <a:endParaRPr lang="pt-BR"/>
          </a:p>
        </p:txBody>
      </p:sp>
    </p:spTree>
    <p:extLst>
      <p:ext uri="{BB962C8B-B14F-4D97-AF65-F5344CB8AC3E}">
        <p14:creationId xmlns:p14="http://schemas.microsoft.com/office/powerpoint/2010/main" val="398040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xmlns="" id="{825A8D88-7DBF-46CB-97D8-ADDC0FFB8FC5}"/>
              </a:ext>
            </a:extLst>
          </p:cNvPr>
          <p:cNvSpPr>
            <a:spLocks noGrp="1"/>
          </p:cNvSpPr>
          <p:nvPr>
            <p:ph type="dt" sz="half" idx="10"/>
          </p:nvPr>
        </p:nvSpPr>
        <p:spPr/>
        <p:txBody>
          <a:bodyPr/>
          <a:lstStyle/>
          <a:p>
            <a:fld id="{552909A7-9574-4F16-9A16-9451795C2939}" type="datetimeFigureOut">
              <a:rPr lang="pt-BR" smtClean="0"/>
              <a:t>15/06/2022</a:t>
            </a:fld>
            <a:endParaRPr lang="pt-BR"/>
          </a:p>
        </p:txBody>
      </p:sp>
      <p:sp>
        <p:nvSpPr>
          <p:cNvPr id="3" name="Espaço Reservado para Rodapé 2">
            <a:extLst>
              <a:ext uri="{FF2B5EF4-FFF2-40B4-BE49-F238E27FC236}">
                <a16:creationId xmlns:a16="http://schemas.microsoft.com/office/drawing/2014/main" xmlns="" id="{01FF0DD1-EB8E-4524-9F4F-86ACD6F386D3}"/>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xmlns="" id="{9A0C8698-617C-4F97-9D4A-3E4BD70C8E9E}"/>
              </a:ext>
            </a:extLst>
          </p:cNvPr>
          <p:cNvSpPr>
            <a:spLocks noGrp="1"/>
          </p:cNvSpPr>
          <p:nvPr>
            <p:ph type="sldNum" sz="quarter" idx="12"/>
          </p:nvPr>
        </p:nvSpPr>
        <p:spPr/>
        <p:txBody>
          <a:bodyPr/>
          <a:lstStyle/>
          <a:p>
            <a:fld id="{18E4080A-C5E4-474E-928F-933649E0A4EE}" type="slidenum">
              <a:rPr lang="pt-BR" smtClean="0"/>
              <a:t>‹nº›</a:t>
            </a:fld>
            <a:endParaRPr lang="pt-BR"/>
          </a:p>
        </p:txBody>
      </p:sp>
    </p:spTree>
    <p:extLst>
      <p:ext uri="{BB962C8B-B14F-4D97-AF65-F5344CB8AC3E}">
        <p14:creationId xmlns:p14="http://schemas.microsoft.com/office/powerpoint/2010/main" val="2246653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A743665-647D-4A64-AF28-7B5AF28451E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xmlns="" id="{A3B97278-C723-46A0-B315-F50F0FE5E5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xmlns="" id="{33D994D0-5FD5-4513-B6DF-93B9001100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A356674D-37E5-4C9A-8377-A3B76C9B76DE}"/>
              </a:ext>
            </a:extLst>
          </p:cNvPr>
          <p:cNvSpPr>
            <a:spLocks noGrp="1"/>
          </p:cNvSpPr>
          <p:nvPr>
            <p:ph type="dt" sz="half" idx="10"/>
          </p:nvPr>
        </p:nvSpPr>
        <p:spPr/>
        <p:txBody>
          <a:bodyPr/>
          <a:lstStyle/>
          <a:p>
            <a:fld id="{552909A7-9574-4F16-9A16-9451795C2939}" type="datetimeFigureOut">
              <a:rPr lang="pt-BR" smtClean="0"/>
              <a:t>15/06/2022</a:t>
            </a:fld>
            <a:endParaRPr lang="pt-BR"/>
          </a:p>
        </p:txBody>
      </p:sp>
      <p:sp>
        <p:nvSpPr>
          <p:cNvPr id="6" name="Espaço Reservado para Rodapé 5">
            <a:extLst>
              <a:ext uri="{FF2B5EF4-FFF2-40B4-BE49-F238E27FC236}">
                <a16:creationId xmlns:a16="http://schemas.microsoft.com/office/drawing/2014/main" xmlns="" id="{E79A5A88-6C9F-47E3-BEB7-761B01D2452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3DB8D004-8AAB-439D-81D1-A4173871F4C5}"/>
              </a:ext>
            </a:extLst>
          </p:cNvPr>
          <p:cNvSpPr>
            <a:spLocks noGrp="1"/>
          </p:cNvSpPr>
          <p:nvPr>
            <p:ph type="sldNum" sz="quarter" idx="12"/>
          </p:nvPr>
        </p:nvSpPr>
        <p:spPr/>
        <p:txBody>
          <a:bodyPr/>
          <a:lstStyle/>
          <a:p>
            <a:fld id="{18E4080A-C5E4-474E-928F-933649E0A4EE}" type="slidenum">
              <a:rPr lang="pt-BR" smtClean="0"/>
              <a:t>‹nº›</a:t>
            </a:fld>
            <a:endParaRPr lang="pt-BR"/>
          </a:p>
        </p:txBody>
      </p:sp>
    </p:spTree>
    <p:extLst>
      <p:ext uri="{BB962C8B-B14F-4D97-AF65-F5344CB8AC3E}">
        <p14:creationId xmlns:p14="http://schemas.microsoft.com/office/powerpoint/2010/main" val="3328570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E12CF28-5D7A-431D-AE3F-5A7D5DA1D466}"/>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xmlns="" id="{68B47F7C-AE25-4CB0-9F70-49C637EE48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xmlns="" id="{4BDE868D-E00D-41FD-8640-9EF167C5D8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2096C9A0-ABA7-45F1-936D-391908EEF0D3}"/>
              </a:ext>
            </a:extLst>
          </p:cNvPr>
          <p:cNvSpPr>
            <a:spLocks noGrp="1"/>
          </p:cNvSpPr>
          <p:nvPr>
            <p:ph type="dt" sz="half" idx="10"/>
          </p:nvPr>
        </p:nvSpPr>
        <p:spPr/>
        <p:txBody>
          <a:bodyPr/>
          <a:lstStyle/>
          <a:p>
            <a:fld id="{552909A7-9574-4F16-9A16-9451795C2939}" type="datetimeFigureOut">
              <a:rPr lang="pt-BR" smtClean="0"/>
              <a:t>15/06/2022</a:t>
            </a:fld>
            <a:endParaRPr lang="pt-BR"/>
          </a:p>
        </p:txBody>
      </p:sp>
      <p:sp>
        <p:nvSpPr>
          <p:cNvPr id="6" name="Espaço Reservado para Rodapé 5">
            <a:extLst>
              <a:ext uri="{FF2B5EF4-FFF2-40B4-BE49-F238E27FC236}">
                <a16:creationId xmlns:a16="http://schemas.microsoft.com/office/drawing/2014/main" xmlns="" id="{212A3B4D-3CAC-4A36-9841-DFDC5508F99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66750645-0F01-4482-ACAF-3C1DF4C9B5E7}"/>
              </a:ext>
            </a:extLst>
          </p:cNvPr>
          <p:cNvSpPr>
            <a:spLocks noGrp="1"/>
          </p:cNvSpPr>
          <p:nvPr>
            <p:ph type="sldNum" sz="quarter" idx="12"/>
          </p:nvPr>
        </p:nvSpPr>
        <p:spPr/>
        <p:txBody>
          <a:bodyPr/>
          <a:lstStyle/>
          <a:p>
            <a:fld id="{18E4080A-C5E4-474E-928F-933649E0A4EE}" type="slidenum">
              <a:rPr lang="pt-BR" smtClean="0"/>
              <a:t>‹nº›</a:t>
            </a:fld>
            <a:endParaRPr lang="pt-BR"/>
          </a:p>
        </p:txBody>
      </p:sp>
    </p:spTree>
    <p:extLst>
      <p:ext uri="{BB962C8B-B14F-4D97-AF65-F5344CB8AC3E}">
        <p14:creationId xmlns:p14="http://schemas.microsoft.com/office/powerpoint/2010/main" val="210647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8557E13B-6C2D-492F-A3CC-1F2B569651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xmlns="" id="{07930006-7961-4BE3-A0F2-ED06B03A11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D64C5488-2602-413D-909B-089E3F5754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909A7-9574-4F16-9A16-9451795C2939}" type="datetimeFigureOut">
              <a:rPr lang="pt-BR" smtClean="0"/>
              <a:t>15/06/2022</a:t>
            </a:fld>
            <a:endParaRPr lang="pt-BR"/>
          </a:p>
        </p:txBody>
      </p:sp>
      <p:sp>
        <p:nvSpPr>
          <p:cNvPr id="5" name="Espaço Reservado para Rodapé 4">
            <a:extLst>
              <a:ext uri="{FF2B5EF4-FFF2-40B4-BE49-F238E27FC236}">
                <a16:creationId xmlns:a16="http://schemas.microsoft.com/office/drawing/2014/main" xmlns="" id="{48FB748A-81BC-405F-8BB9-5BD7622352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xmlns="" id="{39ADD4C1-834D-4DA3-B551-9975E26D09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4080A-C5E4-474E-928F-933649E0A4EE}" type="slidenum">
              <a:rPr lang="pt-BR" smtClean="0"/>
              <a:t>‹nº›</a:t>
            </a:fld>
            <a:endParaRPr lang="pt-BR"/>
          </a:p>
        </p:txBody>
      </p:sp>
    </p:spTree>
    <p:extLst>
      <p:ext uri="{BB962C8B-B14F-4D97-AF65-F5344CB8AC3E}">
        <p14:creationId xmlns:p14="http://schemas.microsoft.com/office/powerpoint/2010/main" val="3231443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F2C21EE-69AC-47FC-8BBE-65AD5ECCB9FD}"/>
              </a:ext>
            </a:extLst>
          </p:cNvPr>
          <p:cNvSpPr>
            <a:spLocks noGrp="1"/>
          </p:cNvSpPr>
          <p:nvPr>
            <p:ph type="ctrTitle"/>
          </p:nvPr>
        </p:nvSpPr>
        <p:spPr>
          <a:xfrm>
            <a:off x="0" y="0"/>
            <a:ext cx="12192000" cy="791034"/>
          </a:xfrm>
          <a:solidFill>
            <a:schemeClr val="accent1">
              <a:lumMod val="40000"/>
              <a:lumOff val="60000"/>
            </a:schemeClr>
          </a:solidFill>
        </p:spPr>
        <p:txBody>
          <a:bodyPr>
            <a:noAutofit/>
          </a:bodyPr>
          <a:lstStyle/>
          <a:p>
            <a:r>
              <a:rPr lang="pt-BR" sz="1200" b="1" dirty="0" smtClean="0"/>
              <a:t>PERCEPÇÃO DO RACISMO AMBIENTAL NO ACESSO AO SERVIÇO PÚBLICO DE ABASTECIMENTO DE ÁGUA </a:t>
            </a:r>
            <a:br>
              <a:rPr lang="pt-BR" sz="1200" b="1" dirty="0" smtClean="0"/>
            </a:br>
            <a:r>
              <a:rPr lang="pt-BR" sz="1200" b="1" dirty="0" smtClean="0"/>
              <a:t>NO BAIRRO NEGRO RUA NOVA EM FEIRA DE SANTANA, BAHIA, BRASIL</a:t>
            </a:r>
            <a:r>
              <a:rPr lang="pt-BR" sz="1200" dirty="0"/>
              <a:t/>
            </a:r>
            <a:br>
              <a:rPr lang="pt-BR" sz="1200" dirty="0"/>
            </a:br>
            <a:r>
              <a:rPr lang="pt-BR" sz="1200" b="1" dirty="0" smtClean="0"/>
              <a:t>ASSUNÇÃO DOS S</a:t>
            </a:r>
            <a:r>
              <a:rPr lang="pt-BR" sz="1200" b="1" dirty="0" smtClean="0"/>
              <a:t>ANTOS</a:t>
            </a:r>
            <a:r>
              <a:rPr lang="pt-BR" sz="1200" b="1" dirty="0"/>
              <a:t>, </a:t>
            </a:r>
            <a:r>
              <a:rPr lang="pt-BR" sz="1200" b="1" dirty="0" smtClean="0"/>
              <a:t>Thiago</a:t>
            </a:r>
            <a:r>
              <a:rPr lang="pt-BR" sz="1100" b="1" baseline="30000" dirty="0" smtClean="0"/>
              <a:t>1</a:t>
            </a:r>
            <a:r>
              <a:rPr lang="pt-BR" sz="1200" b="1" dirty="0"/>
              <a:t>; </a:t>
            </a:r>
            <a:r>
              <a:rPr lang="pt-BR" sz="1200" b="1" dirty="0" smtClean="0"/>
              <a:t>SANTOS MORAES</a:t>
            </a:r>
            <a:r>
              <a:rPr lang="pt-BR" sz="1200" b="1" dirty="0"/>
              <a:t>, Luiz </a:t>
            </a:r>
            <a:r>
              <a:rPr lang="pt-BR" sz="1200" b="1" dirty="0" smtClean="0"/>
              <a:t>Roberto</a:t>
            </a:r>
            <a:r>
              <a:rPr lang="pt-BR" sz="1200" b="1" baseline="30000" dirty="0" smtClean="0"/>
              <a:t>2</a:t>
            </a:r>
            <a:r>
              <a:rPr lang="pt-BR" sz="1200" b="1" dirty="0"/>
              <a:t>; </a:t>
            </a:r>
            <a:r>
              <a:rPr lang="pt-BR" sz="1200" b="1" dirty="0" smtClean="0"/>
              <a:t>LARREA-KILLINGER</a:t>
            </a:r>
            <a:r>
              <a:rPr lang="pt-BR" sz="1200" b="1" dirty="0" smtClean="0"/>
              <a:t>, Cristina</a:t>
            </a:r>
            <a:r>
              <a:rPr lang="pt-BR" sz="1200" b="1" baseline="30000" dirty="0" smtClean="0"/>
              <a:t>3 </a:t>
            </a:r>
            <a:r>
              <a:rPr lang="pt-BR" sz="1200" b="1" baseline="30000" dirty="0"/>
              <a:t/>
            </a:r>
            <a:br>
              <a:rPr lang="pt-BR" sz="1200" b="1" baseline="30000" dirty="0"/>
            </a:br>
            <a:r>
              <a:rPr lang="pt-BR" sz="1200" dirty="0"/>
              <a:t>(</a:t>
            </a:r>
            <a:r>
              <a:rPr lang="pt-BR" sz="1200" i="1" dirty="0"/>
              <a:t>1. UFBA, </a:t>
            </a:r>
            <a:r>
              <a:rPr lang="pt-BR" sz="1200" i="1" dirty="0" smtClean="0"/>
              <a:t>thiago.ambientalista@gmail.com, </a:t>
            </a:r>
            <a:r>
              <a:rPr lang="pt-BR" sz="1200" i="1" dirty="0"/>
              <a:t>2. UFBA, moraes@ufba.br 3. </a:t>
            </a:r>
            <a:r>
              <a:rPr lang="pt-BR" sz="1200" i="1" dirty="0" smtClean="0"/>
              <a:t>UB, clarreakillinger@gmail.com</a:t>
            </a:r>
            <a:r>
              <a:rPr lang="pt-BR" sz="1200" dirty="0" smtClean="0"/>
              <a:t>) </a:t>
            </a:r>
            <a:endParaRPr lang="pt-BR" sz="1200" dirty="0"/>
          </a:p>
        </p:txBody>
      </p:sp>
      <p:sp>
        <p:nvSpPr>
          <p:cNvPr id="4" name="CaixaDeTexto 3">
            <a:extLst>
              <a:ext uri="{FF2B5EF4-FFF2-40B4-BE49-F238E27FC236}">
                <a16:creationId xmlns:a16="http://schemas.microsoft.com/office/drawing/2014/main" xmlns="" id="{966326A6-FFE3-4D52-9935-237475B6C86E}"/>
              </a:ext>
            </a:extLst>
          </p:cNvPr>
          <p:cNvSpPr txBox="1"/>
          <p:nvPr/>
        </p:nvSpPr>
        <p:spPr>
          <a:xfrm>
            <a:off x="201066" y="1212319"/>
            <a:ext cx="2682811" cy="4154984"/>
          </a:xfrm>
          <a:prstGeom prst="rect">
            <a:avLst/>
          </a:prstGeom>
          <a:noFill/>
          <a:ln>
            <a:solidFill>
              <a:schemeClr val="tx1"/>
            </a:solidFill>
          </a:ln>
        </p:spPr>
        <p:txBody>
          <a:bodyPr wrap="square" rtlCol="0">
            <a:spAutoFit/>
          </a:bodyPr>
          <a:lstStyle/>
          <a:p>
            <a:r>
              <a:rPr lang="pt-BR" sz="1100" b="1" dirty="0" smtClean="0"/>
              <a:t>Introdução</a:t>
            </a:r>
            <a:r>
              <a:rPr lang="pt-BR" sz="1100" b="1" dirty="0" smtClean="0"/>
              <a:t> </a:t>
            </a:r>
            <a:endParaRPr lang="pt-BR" sz="1100" b="1" dirty="0"/>
          </a:p>
          <a:p>
            <a:pPr marL="171450" indent="-171450" algn="just">
              <a:buFont typeface="Arial" panose="020B0604020202020204" pitchFamily="34" charset="0"/>
              <a:buChar char="•"/>
            </a:pPr>
            <a:r>
              <a:rPr lang="pt-PT" sz="1100" dirty="0"/>
              <a:t>A sociedade brasileira tem sua estrutura social sustentada em forte preconceito de classe social, de raça e de gênero marcada por alta concentração de riqueza e poder, sendo estes aliados a processos de exclusão e desigualdade, sobretudo a histórica invisibilidade das populações negras no acesso aos direitos básicos e essenciais por meio das políticas públicas. Assim, é possível considerar que existe uma diferenciação na prestação de serviços públicos de abastecimento de água e de esgotamento sanitário nos bairros ocupados por maioria negra. </a:t>
            </a:r>
            <a:endParaRPr lang="pt-PT" sz="1100" dirty="0" smtClean="0"/>
          </a:p>
          <a:p>
            <a:pPr marL="171450" indent="-171450" algn="just">
              <a:buFont typeface="Arial" panose="020B0604020202020204" pitchFamily="34" charset="0"/>
              <a:buChar char="•"/>
            </a:pPr>
            <a:r>
              <a:rPr lang="pt-PT" sz="1100" dirty="0"/>
              <a:t>Tal diferenciação revela a violação não só de um dos princípios da Lei n. 11.445/2007, como também dos que estão na Constituição Federal de </a:t>
            </a:r>
            <a:r>
              <a:rPr lang="pt-PT" sz="1100" dirty="0" smtClean="0"/>
              <a:t>1988, e</a:t>
            </a:r>
            <a:r>
              <a:rPr lang="pt-PT" sz="1100" dirty="0"/>
              <a:t>não menos importante a violação do Direito Humano à Água e ao Esgotamento Sanitário – DHAES do qual o Brasil é signatário (ONU, 2015</a:t>
            </a:r>
            <a:r>
              <a:rPr lang="pt-PT" sz="1100" dirty="0" smtClean="0"/>
              <a:t>).</a:t>
            </a:r>
            <a:endParaRPr lang="pt-BR" sz="1100" b="1" dirty="0"/>
          </a:p>
        </p:txBody>
      </p:sp>
      <p:sp>
        <p:nvSpPr>
          <p:cNvPr id="12" name="CaixaDeTexto 11">
            <a:extLst>
              <a:ext uri="{FF2B5EF4-FFF2-40B4-BE49-F238E27FC236}">
                <a16:creationId xmlns:a16="http://schemas.microsoft.com/office/drawing/2014/main" xmlns="" id="{5766A595-DA92-4699-9086-F4584CE6C29C}"/>
              </a:ext>
            </a:extLst>
          </p:cNvPr>
          <p:cNvSpPr txBox="1"/>
          <p:nvPr/>
        </p:nvSpPr>
        <p:spPr>
          <a:xfrm>
            <a:off x="3024555" y="944946"/>
            <a:ext cx="4384432" cy="5855449"/>
          </a:xfrm>
          <a:prstGeom prst="rect">
            <a:avLst/>
          </a:prstGeom>
          <a:noFill/>
          <a:ln>
            <a:solidFill>
              <a:schemeClr val="tx1"/>
            </a:solidFill>
          </a:ln>
        </p:spPr>
        <p:txBody>
          <a:bodyPr wrap="square" rtlCol="0">
            <a:spAutoFit/>
          </a:bodyPr>
          <a:lstStyle>
            <a:defPPr>
              <a:defRPr lang="pt-BR"/>
            </a:defPPr>
            <a:lvl1pPr>
              <a:defRPr sz="1200" b="1"/>
            </a:lvl1pPr>
          </a:lstStyle>
          <a:p>
            <a:pPr algn="just"/>
            <a:endParaRPr lang="pt-BR" sz="1150" b="0" dirty="0"/>
          </a:p>
          <a:p>
            <a:pPr algn="just"/>
            <a:endParaRPr lang="pt-BR" sz="1100" dirty="0" smtClean="0"/>
          </a:p>
          <a:p>
            <a:pPr algn="just"/>
            <a:r>
              <a:rPr lang="pt-BR" sz="1100" dirty="0" smtClean="0"/>
              <a:t>Dados de Feira de Santana e do </a:t>
            </a:r>
            <a:r>
              <a:rPr lang="pt-BR" sz="1100" dirty="0"/>
              <a:t>b</a:t>
            </a:r>
            <a:r>
              <a:rPr lang="pt-BR" sz="1100" dirty="0" smtClean="0"/>
              <a:t>airro negro Rua Nova</a:t>
            </a:r>
          </a:p>
          <a:p>
            <a:pPr marL="171450" indent="-171450" algn="just">
              <a:buFont typeface="Arial" pitchFamily="34" charset="0"/>
              <a:buChar char="•"/>
            </a:pPr>
            <a:r>
              <a:rPr lang="pt-PT" sz="1100" b="0" dirty="0"/>
              <a:t>Na Bahia, a Empresa Baiana de Águas e Saneamento S/A (EMBASA</a:t>
            </a:r>
            <a:r>
              <a:rPr lang="pt-PT" sz="1100" b="0" dirty="0" smtClean="0"/>
              <a:t>), </a:t>
            </a:r>
            <a:r>
              <a:rPr lang="pt-PT" sz="1100" b="0" dirty="0"/>
              <a:t>é responsável pela prestação dos serviços públicos de água e </a:t>
            </a:r>
            <a:r>
              <a:rPr lang="pt-PT" sz="1100" b="0" dirty="0" smtClean="0"/>
              <a:t>esgoto em Feira </a:t>
            </a:r>
            <a:r>
              <a:rPr lang="pt-PT" sz="1100" b="0" dirty="0"/>
              <a:t>de Santana, onde está localizado o Bairro Negro Rua Nova, onde foi desenvolvida pesquisa que gerou esse trabalho</a:t>
            </a:r>
            <a:r>
              <a:rPr lang="pt-PT" sz="1100" b="0" dirty="0" smtClean="0"/>
              <a:t>.</a:t>
            </a:r>
          </a:p>
          <a:p>
            <a:pPr marL="171450" indent="-171450" algn="just">
              <a:buFont typeface="Arial" pitchFamily="34" charset="0"/>
              <a:buChar char="•"/>
            </a:pPr>
            <a:r>
              <a:rPr lang="pt-PT" sz="1100" b="0" dirty="0"/>
              <a:t>Segundo o Sistema Nacional de Informação sobre Saneamento (SNIS), nesse município, o atendimento em abastecimento de água da população urbana em 2019 era de 100% (IN023) e em esgotamento sanitário de 74,4% (IN015) (BRASIL, 2020</a:t>
            </a:r>
            <a:r>
              <a:rPr lang="pt-PT" sz="1100" b="0" dirty="0" smtClean="0"/>
              <a:t>).</a:t>
            </a:r>
          </a:p>
          <a:p>
            <a:pPr marL="171450" indent="-171450" algn="just">
              <a:buFont typeface="Arial" pitchFamily="34" charset="0"/>
              <a:buChar char="•"/>
            </a:pPr>
            <a:r>
              <a:rPr lang="pt-PT" sz="1100" b="0" dirty="0"/>
              <a:t>Para refletir sobre o bairro Rua Nova os dados do IBGE (2010), revela ser majoritariamente negro, tendo um total de 88,15% de pessoas negras (somatório de pretos e pardos). Com isso, o bairro Rua Nova pode ser considerado Bairro Negro, segundo as definições de Cunha Júnior e Maria (2020</a:t>
            </a:r>
            <a:r>
              <a:rPr lang="pt-PT" sz="1100" b="0" dirty="0" smtClean="0"/>
              <a:t>).</a:t>
            </a:r>
          </a:p>
          <a:p>
            <a:pPr marL="171450" indent="-171450" algn="just">
              <a:buFont typeface="Arial" pitchFamily="34" charset="0"/>
              <a:buChar char="•"/>
            </a:pPr>
            <a:r>
              <a:rPr lang="pt-PT" sz="1100" b="0" dirty="0"/>
              <a:t>Diante da realidade, os dados do IBGE (2010) mostram que a população do bairro tem como principal tipo de abastecimento a rede de distribuição de água, atendendo a 96,98% da população, e 95,27% com esgotamento sanitário. </a:t>
            </a:r>
            <a:endParaRPr lang="pt-PT" sz="1100" b="0" dirty="0" smtClean="0"/>
          </a:p>
          <a:p>
            <a:pPr marL="171450" indent="-171450" algn="just">
              <a:buFont typeface="Arial" pitchFamily="34" charset="0"/>
              <a:buChar char="•"/>
            </a:pPr>
            <a:r>
              <a:rPr lang="pt-PT" sz="1100" b="0" dirty="0"/>
              <a:t>Garcia (2007</a:t>
            </a:r>
            <a:r>
              <a:rPr lang="pt-PT" sz="1100" b="0" dirty="0" smtClean="0"/>
              <a:t>) </a:t>
            </a:r>
            <a:r>
              <a:rPr lang="pt-PT" sz="1100" b="0" dirty="0"/>
              <a:t>aponta que o acesso ao abastecimento de água e ao esgotamento sanitário quando analisado a partir de marcadores sociais e econômicos no espaço urbano, revela que a prestação destes serviços públicos não é </a:t>
            </a:r>
            <a:r>
              <a:rPr lang="pt-PT" sz="1100" b="0" dirty="0" smtClean="0"/>
              <a:t>igualitária.</a:t>
            </a:r>
          </a:p>
          <a:p>
            <a:pPr algn="just"/>
            <a:r>
              <a:rPr lang="pt-PT" sz="1100" dirty="0" smtClean="0"/>
              <a:t>As desigualdades como reflexo do racismo</a:t>
            </a:r>
          </a:p>
          <a:p>
            <a:pPr marL="171450" indent="-171450" algn="just">
              <a:buFont typeface="Arial" pitchFamily="34" charset="0"/>
              <a:buChar char="•"/>
            </a:pPr>
            <a:r>
              <a:rPr lang="pt-PT" sz="1100" b="0" dirty="0"/>
              <a:t>As desigualdades que atravessam a vida da população </a:t>
            </a:r>
            <a:r>
              <a:rPr lang="pt-PT" sz="1100" b="0" dirty="0" smtClean="0"/>
              <a:t>afro-brasileira são influenciadas </a:t>
            </a:r>
            <a:r>
              <a:rPr lang="pt-PT" sz="1100" b="0" dirty="0"/>
              <a:t>na expectativa de vida dessa população, sobretudo as  taxas de sobrevivência em relação a ausência de saneamento </a:t>
            </a:r>
            <a:r>
              <a:rPr lang="pt-PT" sz="1100" b="0" dirty="0" smtClean="0"/>
              <a:t>básico.</a:t>
            </a:r>
          </a:p>
          <a:p>
            <a:pPr marL="171450" indent="-171450" algn="just">
              <a:buFont typeface="Arial" pitchFamily="34" charset="0"/>
              <a:buChar char="•"/>
            </a:pPr>
            <a:r>
              <a:rPr lang="pt-PT" sz="1100" b="0" dirty="0"/>
              <a:t>Portanto, a prevalência das condições ambientais desfavoráveis em territórios de maioria negra, são elementos capazes de apontar a origem e consequências da desigualdade entre negros e não-negros a partir do racismo ambiental, pois esse é uma atuação do racismo em nível concreto (SOUZA, 2015</a:t>
            </a:r>
            <a:r>
              <a:rPr lang="pt-PT" sz="1100" b="0" dirty="0" smtClean="0"/>
              <a:t>).</a:t>
            </a:r>
            <a:endParaRPr lang="pt-BR" sz="1100" dirty="0"/>
          </a:p>
        </p:txBody>
      </p:sp>
      <p:sp>
        <p:nvSpPr>
          <p:cNvPr id="3" name="CaixaDeTexto 2">
            <a:extLst>
              <a:ext uri="{FF2B5EF4-FFF2-40B4-BE49-F238E27FC236}">
                <a16:creationId xmlns:a16="http://schemas.microsoft.com/office/drawing/2014/main" xmlns="" id="{7F858316-1998-46A0-8CEB-D95C69222C87}"/>
              </a:ext>
            </a:extLst>
          </p:cNvPr>
          <p:cNvSpPr txBox="1"/>
          <p:nvPr/>
        </p:nvSpPr>
        <p:spPr>
          <a:xfrm>
            <a:off x="201065" y="935321"/>
            <a:ext cx="2682812" cy="286624"/>
          </a:xfrm>
          <a:prstGeom prst="rect">
            <a:avLst/>
          </a:prstGeom>
          <a:solidFill>
            <a:schemeClr val="accent6">
              <a:lumMod val="40000"/>
              <a:lumOff val="60000"/>
            </a:schemeClr>
          </a:solidFill>
          <a:ln>
            <a:solidFill>
              <a:schemeClr val="tx1"/>
            </a:solidFill>
          </a:ln>
        </p:spPr>
        <p:txBody>
          <a:bodyPr wrap="square" rtlCol="0">
            <a:spAutoFit/>
          </a:bodyPr>
          <a:lstStyle/>
          <a:p>
            <a:r>
              <a:rPr lang="pt-BR" sz="1200" b="1" dirty="0"/>
              <a:t>Apresentação 		</a:t>
            </a:r>
          </a:p>
        </p:txBody>
      </p:sp>
      <p:sp>
        <p:nvSpPr>
          <p:cNvPr id="11" name="CaixaDeTexto 10">
            <a:extLst>
              <a:ext uri="{FF2B5EF4-FFF2-40B4-BE49-F238E27FC236}">
                <a16:creationId xmlns:a16="http://schemas.microsoft.com/office/drawing/2014/main" xmlns="" id="{1CCC5E07-F6D7-4284-9032-4BFB18278B07}"/>
              </a:ext>
            </a:extLst>
          </p:cNvPr>
          <p:cNvSpPr txBox="1"/>
          <p:nvPr/>
        </p:nvSpPr>
        <p:spPr>
          <a:xfrm>
            <a:off x="3024555" y="932874"/>
            <a:ext cx="4384432" cy="276999"/>
          </a:xfrm>
          <a:prstGeom prst="rect">
            <a:avLst/>
          </a:prstGeom>
          <a:solidFill>
            <a:schemeClr val="accent6">
              <a:lumMod val="40000"/>
              <a:lumOff val="60000"/>
            </a:schemeClr>
          </a:solidFill>
          <a:ln>
            <a:solidFill>
              <a:schemeClr val="tx1"/>
            </a:solidFill>
          </a:ln>
        </p:spPr>
        <p:txBody>
          <a:bodyPr wrap="square" rtlCol="0">
            <a:spAutoFit/>
          </a:bodyPr>
          <a:lstStyle/>
          <a:p>
            <a:r>
              <a:rPr lang="pt-BR" sz="1200" b="1" dirty="0" smtClean="0"/>
              <a:t>Enquadramento</a:t>
            </a:r>
            <a:endParaRPr lang="pt-BR" sz="1200" b="1" dirty="0"/>
          </a:p>
        </p:txBody>
      </p:sp>
      <p:pic>
        <p:nvPicPr>
          <p:cNvPr id="9" name="Imagem 8">
            <a:extLst>
              <a:ext uri="{FF2B5EF4-FFF2-40B4-BE49-F238E27FC236}">
                <a16:creationId xmlns:a16="http://schemas.microsoft.com/office/drawing/2014/main" xmlns="" id="{580B346C-2E72-4D39-AB13-74718E2C8416}"/>
              </a:ext>
            </a:extLst>
          </p:cNvPr>
          <p:cNvPicPr>
            <a:picLocks noChangeAspect="1"/>
          </p:cNvPicPr>
          <p:nvPr/>
        </p:nvPicPr>
        <p:blipFill>
          <a:blip r:embed="rId2"/>
          <a:stretch>
            <a:fillRect/>
          </a:stretch>
        </p:blipFill>
        <p:spPr>
          <a:xfrm>
            <a:off x="201065" y="-6269"/>
            <a:ext cx="507147" cy="780443"/>
          </a:xfrm>
          <a:prstGeom prst="rect">
            <a:avLst/>
          </a:prstGeom>
        </p:spPr>
      </p:pic>
      <p:pic>
        <p:nvPicPr>
          <p:cNvPr id="17" name="Imagem 16">
            <a:extLst>
              <a:ext uri="{FF2B5EF4-FFF2-40B4-BE49-F238E27FC236}">
                <a16:creationId xmlns:a16="http://schemas.microsoft.com/office/drawing/2014/main" xmlns="" id="{208E43A3-3DF9-4AF9-B613-181EE2AA573D}"/>
              </a:ext>
            </a:extLst>
          </p:cNvPr>
          <p:cNvPicPr>
            <a:picLocks noChangeAspect="1"/>
          </p:cNvPicPr>
          <p:nvPr/>
        </p:nvPicPr>
        <p:blipFill>
          <a:blip r:embed="rId3"/>
          <a:stretch>
            <a:fillRect/>
          </a:stretch>
        </p:blipFill>
        <p:spPr>
          <a:xfrm>
            <a:off x="10223877" y="11124"/>
            <a:ext cx="1968123" cy="745655"/>
          </a:xfrm>
          <a:prstGeom prst="rect">
            <a:avLst/>
          </a:prstGeom>
        </p:spPr>
      </p:pic>
      <p:sp>
        <p:nvSpPr>
          <p:cNvPr id="19" name="CaixaDeTexto 8">
            <a:extLst>
              <a:ext uri="{FF2B5EF4-FFF2-40B4-BE49-F238E27FC236}">
                <a16:creationId xmlns:a16="http://schemas.microsoft.com/office/drawing/2014/main" xmlns="" id="{AD73E1FA-E1D7-447E-8A24-939F1A520FB9}"/>
              </a:ext>
            </a:extLst>
          </p:cNvPr>
          <p:cNvSpPr txBox="1"/>
          <p:nvPr/>
        </p:nvSpPr>
        <p:spPr>
          <a:xfrm>
            <a:off x="10381128" y="481519"/>
            <a:ext cx="1609807" cy="307777"/>
          </a:xfrm>
          <a:prstGeom prst="rect">
            <a:avLst/>
          </a:prstGeom>
          <a:noFill/>
        </p:spPr>
        <p:txBody>
          <a:bodyPr wrap="square" rtlCol="0">
            <a:spAutoFit/>
          </a:bodyPr>
          <a:lstStyle/>
          <a:p>
            <a:pPr algn="ctr"/>
            <a:r>
              <a:rPr lang="pt-BR" sz="700" dirty="0">
                <a:latin typeface="Arial" pitchFamily="34" charset="0"/>
                <a:cs typeface="Arial" pitchFamily="34" charset="0"/>
              </a:rPr>
              <a:t>Mestrado em Meio Ambiente, </a:t>
            </a:r>
          </a:p>
          <a:p>
            <a:pPr algn="ctr"/>
            <a:r>
              <a:rPr lang="pt-BR" sz="700" dirty="0">
                <a:latin typeface="Arial" pitchFamily="34" charset="0"/>
                <a:cs typeface="Arial" pitchFamily="34" charset="0"/>
              </a:rPr>
              <a:t>Águas e </a:t>
            </a:r>
            <a:r>
              <a:rPr lang="pt-BR" sz="600" dirty="0">
                <a:latin typeface="Arial" pitchFamily="34" charset="0"/>
                <a:cs typeface="Arial" pitchFamily="34" charset="0"/>
              </a:rPr>
              <a:t>Saneamento</a:t>
            </a:r>
            <a:endParaRPr lang="pt-BR" sz="700" dirty="0">
              <a:latin typeface="Arial" pitchFamily="34" charset="0"/>
              <a:cs typeface="Arial" pitchFamily="34" charset="0"/>
            </a:endParaRPr>
          </a:p>
        </p:txBody>
      </p:sp>
      <p:sp>
        <p:nvSpPr>
          <p:cNvPr id="31" name="CaixaDeTexto 30">
            <a:extLst>
              <a:ext uri="{FF2B5EF4-FFF2-40B4-BE49-F238E27FC236}">
                <a16:creationId xmlns:a16="http://schemas.microsoft.com/office/drawing/2014/main" xmlns="" id="{5766A595-DA92-4699-9086-F4584CE6C29C}"/>
              </a:ext>
            </a:extLst>
          </p:cNvPr>
          <p:cNvSpPr txBox="1"/>
          <p:nvPr/>
        </p:nvSpPr>
        <p:spPr>
          <a:xfrm>
            <a:off x="7608277" y="1212319"/>
            <a:ext cx="4382658" cy="2800767"/>
          </a:xfrm>
          <a:prstGeom prst="rect">
            <a:avLst/>
          </a:prstGeom>
          <a:noFill/>
          <a:ln>
            <a:solidFill>
              <a:schemeClr val="tx1"/>
            </a:solidFill>
          </a:ln>
        </p:spPr>
        <p:txBody>
          <a:bodyPr wrap="square" rtlCol="0">
            <a:spAutoFit/>
          </a:bodyPr>
          <a:lstStyle>
            <a:defPPr>
              <a:defRPr lang="pt-BR"/>
            </a:defPPr>
            <a:lvl1pPr>
              <a:defRPr sz="1200" b="1"/>
            </a:lvl1pPr>
          </a:lstStyle>
          <a:p>
            <a:pPr algn="just"/>
            <a:r>
              <a:rPr lang="pt-BR" sz="1100" dirty="0" smtClean="0"/>
              <a:t>As vozes denunciantes</a:t>
            </a:r>
          </a:p>
          <a:p>
            <a:pPr marL="171450" indent="-171450" algn="just">
              <a:buFont typeface="Arial" pitchFamily="34" charset="0"/>
              <a:buChar char="•"/>
            </a:pPr>
            <a:r>
              <a:rPr lang="pt-BR" sz="1100" b="0" dirty="0"/>
              <a:t>Nas entrevistas semiestruturadas houve os seguintes apontamentos: o Sr. João (presidente da associação de moradores) faz indicação como as políticas públicas da cidade historicamente direcionaram suas ações para bairros de grupos hegemônicos em detrimento da periferia, quando afirma que mesmo nas proximidades do centro da Cidade, onde já havia acesso ao saneamento básico, as </a:t>
            </a:r>
            <a:r>
              <a:rPr lang="pt-BR" sz="1100" b="0" dirty="0" err="1"/>
              <a:t>infrainstruturas</a:t>
            </a:r>
            <a:r>
              <a:rPr lang="pt-BR" sz="1100" b="0" dirty="0"/>
              <a:t> de água e esgoto só foram possíveis mediante reivindicações dos moradores da Rua Nova. </a:t>
            </a:r>
          </a:p>
          <a:p>
            <a:pPr marL="171450" indent="-171450" algn="just">
              <a:buFont typeface="Arial" pitchFamily="34" charset="0"/>
              <a:buChar char="•"/>
            </a:pPr>
            <a:r>
              <a:rPr lang="pt-BR" sz="1100" b="0" dirty="0"/>
              <a:t>Já o Sr. José,  denuncia a Embasa por perdurar a falta de abastecimento de água por 30 dias , tal situação deixou famílias vulneráveis ao consumir água por soluções alternativas. </a:t>
            </a:r>
            <a:endParaRPr lang="pt-BR" sz="1100" b="0" dirty="0" smtClean="0"/>
          </a:p>
          <a:p>
            <a:pPr marL="171450" indent="-171450" algn="just">
              <a:buFont typeface="Arial" pitchFamily="34" charset="0"/>
              <a:buChar char="•"/>
            </a:pPr>
            <a:r>
              <a:rPr lang="pt-BR" sz="1100" b="0" dirty="0"/>
              <a:t>A Sra. Helena expressa indignação quanto à prestação dos serviços públicos prestados pela Empresa, que dá prioridade ao atendimento às reclamações de usuários de bairros elitizados, </a:t>
            </a:r>
            <a:r>
              <a:rPr lang="pt-BR" sz="1100" b="0" dirty="0" smtClean="0"/>
              <a:t>principalmente </a:t>
            </a:r>
            <a:r>
              <a:rPr lang="pt-BR" sz="1100" b="0" dirty="0"/>
              <a:t>quando há problemas com o esgoto sanitário nas vias públicas.</a:t>
            </a:r>
            <a:r>
              <a:rPr lang="pt-BR" sz="1100" dirty="0"/>
              <a:t> </a:t>
            </a:r>
          </a:p>
        </p:txBody>
      </p:sp>
      <p:sp>
        <p:nvSpPr>
          <p:cNvPr id="32" name="CaixaDeTexto 31">
            <a:extLst>
              <a:ext uri="{FF2B5EF4-FFF2-40B4-BE49-F238E27FC236}">
                <a16:creationId xmlns:a16="http://schemas.microsoft.com/office/drawing/2014/main" xmlns="" id="{9FD1B650-17D7-4024-B466-04B5F5EAC4E1}"/>
              </a:ext>
            </a:extLst>
          </p:cNvPr>
          <p:cNvSpPr txBox="1"/>
          <p:nvPr/>
        </p:nvSpPr>
        <p:spPr>
          <a:xfrm>
            <a:off x="7608277" y="4278283"/>
            <a:ext cx="4382658" cy="2462213"/>
          </a:xfrm>
          <a:prstGeom prst="rect">
            <a:avLst/>
          </a:prstGeom>
          <a:noFill/>
          <a:ln>
            <a:solidFill>
              <a:schemeClr val="tx1"/>
            </a:solidFill>
          </a:ln>
        </p:spPr>
        <p:txBody>
          <a:bodyPr wrap="square" rtlCol="0">
            <a:spAutoFit/>
          </a:bodyPr>
          <a:lstStyle>
            <a:defPPr>
              <a:defRPr lang="pt-BR"/>
            </a:defPPr>
            <a:lvl1pPr>
              <a:defRPr sz="1200" b="1"/>
            </a:lvl1pPr>
          </a:lstStyle>
          <a:p>
            <a:pPr marL="171450" indent="-171450" algn="just">
              <a:buFont typeface="Arial" panose="020B0604020202020204" pitchFamily="34" charset="0"/>
              <a:buChar char="•"/>
            </a:pPr>
            <a:r>
              <a:rPr lang="pt-BR" sz="1100" b="0" dirty="0"/>
              <a:t>Diante do exposto, os resultados apontam que negligências ocorridas em bairros negros são geradoras de desigualdades raciais, sendo tal fenômeno tido como racismo ambiental. No entanto, vale ressaltar que o racismo ambiental que perpassa pelas atitudes tomadas pelas instituições públicas e privadas serve como tecnologia de controle e poder, bem como violar o direito humano à água e ao esgotamento sanitário aprovados e declarados pela ONU</a:t>
            </a:r>
            <a:r>
              <a:rPr lang="pt-BR" sz="1100" b="0" dirty="0" smtClean="0"/>
              <a:t>.</a:t>
            </a:r>
          </a:p>
          <a:p>
            <a:pPr marL="171450" indent="-171450" algn="just">
              <a:buFont typeface="Arial" panose="020B0604020202020204" pitchFamily="34" charset="0"/>
              <a:buChar char="•"/>
            </a:pPr>
            <a:r>
              <a:rPr lang="pt-BR" sz="1100" b="0" dirty="0"/>
              <a:t>No tocante, as condições e características expostas ao bairro negro Rua Nova, isso se caracteriza como racismo ambiental, pela marginalização e exclusão social que são postos conforme Souza (2015), pois permite a conformação da extrema violência exercida à população de um bairro pobre e negro, impondo-se a naturalização de conviver em áreas sem condições adequadas de saneamento básico.</a:t>
            </a:r>
          </a:p>
          <a:p>
            <a:pPr marL="171450" indent="-171450" algn="just">
              <a:buFont typeface="Arial" panose="020B0604020202020204" pitchFamily="34" charset="0"/>
              <a:buChar char="•"/>
            </a:pPr>
            <a:endParaRPr lang="pt-BR" sz="1100" b="0" dirty="0"/>
          </a:p>
        </p:txBody>
      </p:sp>
      <p:sp>
        <p:nvSpPr>
          <p:cNvPr id="33" name="CaixaDeTexto 32">
            <a:extLst>
              <a:ext uri="{FF2B5EF4-FFF2-40B4-BE49-F238E27FC236}">
                <a16:creationId xmlns:a16="http://schemas.microsoft.com/office/drawing/2014/main" xmlns="" id="{1CCC5E07-F6D7-4284-9032-4BFB18278B07}"/>
              </a:ext>
            </a:extLst>
          </p:cNvPr>
          <p:cNvSpPr txBox="1"/>
          <p:nvPr/>
        </p:nvSpPr>
        <p:spPr>
          <a:xfrm>
            <a:off x="7608277" y="935320"/>
            <a:ext cx="4382658" cy="276999"/>
          </a:xfrm>
          <a:prstGeom prst="rect">
            <a:avLst/>
          </a:prstGeom>
          <a:solidFill>
            <a:schemeClr val="accent6">
              <a:lumMod val="40000"/>
              <a:lumOff val="60000"/>
            </a:schemeClr>
          </a:solidFill>
          <a:ln>
            <a:solidFill>
              <a:schemeClr val="tx1"/>
            </a:solidFill>
          </a:ln>
        </p:spPr>
        <p:txBody>
          <a:bodyPr wrap="square" rtlCol="0">
            <a:spAutoFit/>
          </a:bodyPr>
          <a:lstStyle/>
          <a:p>
            <a:r>
              <a:rPr lang="pt-BR" sz="1200" b="1" dirty="0" smtClean="0"/>
              <a:t>Enquadramento</a:t>
            </a:r>
            <a:endParaRPr lang="pt-BR" sz="1200" b="1" dirty="0"/>
          </a:p>
        </p:txBody>
      </p:sp>
      <p:sp>
        <p:nvSpPr>
          <p:cNvPr id="34" name="CaixaDeTexto 33">
            <a:extLst>
              <a:ext uri="{FF2B5EF4-FFF2-40B4-BE49-F238E27FC236}">
                <a16:creationId xmlns:a16="http://schemas.microsoft.com/office/drawing/2014/main" xmlns="" id="{0408BE6B-7492-4CB6-A89B-3B28A2725115}"/>
              </a:ext>
            </a:extLst>
          </p:cNvPr>
          <p:cNvSpPr txBox="1"/>
          <p:nvPr/>
        </p:nvSpPr>
        <p:spPr>
          <a:xfrm>
            <a:off x="7608277" y="4008133"/>
            <a:ext cx="4382658" cy="276999"/>
          </a:xfrm>
          <a:prstGeom prst="rect">
            <a:avLst/>
          </a:prstGeom>
          <a:solidFill>
            <a:schemeClr val="accent6">
              <a:lumMod val="40000"/>
              <a:lumOff val="60000"/>
            </a:schemeClr>
          </a:solidFill>
          <a:ln>
            <a:solidFill>
              <a:schemeClr val="tx1"/>
            </a:solidFill>
          </a:ln>
        </p:spPr>
        <p:txBody>
          <a:bodyPr wrap="square" rtlCol="0">
            <a:spAutoFit/>
          </a:bodyPr>
          <a:lstStyle/>
          <a:p>
            <a:r>
              <a:rPr lang="pt-BR" sz="1200" b="1" dirty="0"/>
              <a:t>Conclusões</a:t>
            </a:r>
          </a:p>
        </p:txBody>
      </p:sp>
    </p:spTree>
    <p:extLst>
      <p:ext uri="{BB962C8B-B14F-4D97-AF65-F5344CB8AC3E}">
        <p14:creationId xmlns:p14="http://schemas.microsoft.com/office/powerpoint/2010/main" val="59113071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796</Words>
  <Application>Microsoft Office PowerPoint</Application>
  <PresentationFormat>Personalizar</PresentationFormat>
  <Paragraphs>27</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PERCEPÇÃO DO RACISMO AMBIENTAL NO ACESSO AO SERVIÇO PÚBLICO DE ABASTECIMENTO DE ÁGUA  NO BAIRRO NEGRO RUA NOVA EM FEIRA DE SANTANA, BAHIA, BRASIL ASSUNÇÃO DOS SANTOS, Thiago1; SANTOS MORAES, Luiz Roberto2; LARREA-KILLINGER, Cristina3  (1. UFBA, thiago.ambientalista@gmail.com, 2. UFBA, moraes@ufba.br 3. UB, clarreakillinger@gmail.com)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ACESSO À ÁGUA PARA A POPULAÇÃO EM SITUAÇÃO DE RUA DE SALVADOR A PARTIR DE MEDIDAS EMERGENCIAIS ADOTADAS  PARA AS POPULAÇÕES EM SITUAÇÃO DE RUA NO BRASIL DURANTE A PANDEMIA DA COVID-19 SANTOS, Gustavo1; MORAES, Luiz Roberto Santos2; BORJA, Patrícia3  (1. UFBA, gustavosanta@ufba.br, 2. UFBA, moraes@ufba.br 3. UFBA, borja@ufba.br)</dc:title>
  <dc:creator>Gustavo Santa Cruz Santos</dc:creator>
  <cp:lastModifiedBy>User</cp:lastModifiedBy>
  <cp:revision>19</cp:revision>
  <dcterms:created xsi:type="dcterms:W3CDTF">2022-05-30T17:00:30Z</dcterms:created>
  <dcterms:modified xsi:type="dcterms:W3CDTF">2022-06-15T22:23:55Z</dcterms:modified>
</cp:coreProperties>
</file>