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3AC09-00D3-0426-DD39-C63093113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D6A22E-8003-AD5D-37AC-438AE99C2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A395E7-8AB8-1480-3CAC-D642E101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25CC35-E616-5279-317E-1BDB1114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84AC63-2CB7-4291-DE3F-8F681B73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4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8AA0E-AD16-EA7B-08E5-74C1FF75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A9B978-489F-D2EE-197B-5C62B1E1F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96293-4570-7E6F-C5B8-7CD5E9DB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12816-B955-E2EA-9A1D-964EDFA4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9F4378-67B8-1EB0-DB36-B1D146C6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2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C5277B-077E-0CF5-9378-BF71F1B4A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83A042-B120-FFAB-A376-132780B5A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73E5BB-2A1B-BBCD-8969-6160E835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B7FA6-09D6-46B7-A596-FB3471F5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20D337-00D6-395E-D5FC-5E804BE9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54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0F5E1-1448-DB6C-A624-2CAAE7AA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B6B9C-943A-374A-B37C-59FAF8C4B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8FDC7C-77C4-089F-FC5F-33E65D27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CD5B18-E856-7D42-A429-7B53FC47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787D86-CC4F-9D32-2540-61BD5CB2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05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59423-4CCE-5638-CE48-6C042E4B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4E327F-E962-8478-7F1F-CCEDE55C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380601-EB1C-7CF4-C277-853515C3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80981-FF3F-E0FB-4E43-4D2664C8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CD1963-DB4F-D798-E328-29D5F8DF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52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3141B-A24C-A4AC-713C-B4E46A0A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A6944E-17AC-0ACC-A2E1-87C82C19F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784E9A-BB30-4338-68A7-F30F0C3C3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B34625-3474-7E3C-AA2B-9D681883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896DD0-1799-94F1-664A-D93C20E5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166758-C817-1A26-D00F-12AE65AA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76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22F7D-838A-188D-88DA-EB4D62B9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CD2CA2-74EE-3C25-7944-7AE3C32CB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5119D1-90DB-4B82-83C5-1259B7181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F552C9-7AEE-1DF6-3D44-5E8AD79B8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E8C0D1-5CFB-A7E9-4B0D-58BB083A8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DA8670-B339-1B5E-682E-ED68D9A8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C4836BC-38F1-43E8-ED0C-A3B02E0F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BF86F08-9EE4-73ED-4032-CBF0C6C9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16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0065B-6D84-D97B-89B7-A0F05AAB2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904CC3-4AA4-FE35-8584-44CE9059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8763AC0-361D-B24C-D23E-29D77BCF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639C46-DC29-C0EA-6144-64D49C08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89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FED126-71E5-DC2A-622C-1D6615B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7C50CA-D3CC-7628-F8F8-EFF93EB9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0B0C3DE-9B41-A7DA-C7C8-8F30481A5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00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1156C-59E3-D892-6E0A-1FD2D5A5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7D7102-57B4-ADB6-79AF-2ECB98419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868E12-CFF3-B093-CEA3-24F143923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15C45C-59B9-16E7-1A41-54AB316F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F2D5DE-FE34-A78A-47B2-EFB92429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EBF001-7DFA-661A-3F1E-C0473076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61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26BC-A93F-048D-F188-0D78774CA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2DF1DC4-FC0E-2D78-BD48-E5871D58E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D91802-9FEC-B729-814D-4F25FB6E2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92D313-3D20-5366-03C9-8B6FD506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0C1AFC-BEDF-4EED-B83D-2D197C59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6AF457-9348-A618-439C-BC55F8A5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04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151AD2-2AD3-021C-CC6B-53D228ED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AC8543-A264-C2C1-E596-520C5566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591063-F481-95A4-5002-87AD6BD1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5B26-4600-42F3-A9B1-C1AEAE0CCF21}" type="datetimeFigureOut">
              <a:rPr lang="pt-BR" smtClean="0"/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9B2D17-1272-00ED-8C63-FBD7B2E92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FDB9AD-6920-3FC3-ED23-769A9020C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3A07-CB7E-433A-AD7C-FFD40305E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23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ramiro.etchepare@ufpr.br" TargetMode="External"/><Relationship Id="rId4" Type="http://schemas.openxmlformats.org/officeDocument/2006/relationships/hyperlink" Target="mailto:silviapaff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Gráfico&#10;&#10;Descrição gerada automaticamente com confiança média">
            <a:extLst>
              <a:ext uri="{FF2B5EF4-FFF2-40B4-BE49-F238E27FC236}">
                <a16:creationId xmlns:a16="http://schemas.microsoft.com/office/drawing/2014/main" id="{44F102A1-CACC-939A-350A-ABB0F7CE3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871" y="1603621"/>
            <a:ext cx="4382020" cy="29729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E5D3D6-BAE5-4246-5803-80E712AFA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50" y="1520242"/>
            <a:ext cx="3908192" cy="2829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t-BR" sz="1200" dirty="0"/>
              <a:t>OBJETIVOS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1200" dirty="0"/>
              <a:t>Verificar a diferença na quantidade de lodo produzido em ETAs em períodos com diferentes concentrações de SST na água bruta, a partir de valores de IQA de dois períodos distintos, de rios afluentes a mananciais utilizados para abastecimento público no estado do Paraná (sul do Brasil).</a:t>
            </a:r>
          </a:p>
          <a:p>
            <a:pPr>
              <a:spcBef>
                <a:spcPts val="600"/>
              </a:spcBef>
            </a:pPr>
            <a:r>
              <a:rPr lang="pt-BR" sz="1200" dirty="0"/>
              <a:t>METODOLOGIA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Utilização do IQA nos dois rios (Piraquara e Pequeno) em dois períodos (2005 a 2009 e 2009 a 2018);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Utilização de histórico de análises de SST e T na água bruta das duas ETAs para geração de equações para estimativa de SST em função de T (regressão polinomial – MMQ);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Cálculo da quantidade de lodo gerado nas ETAs apenas pela parcela resultante da SST da água bruta.</a:t>
            </a:r>
          </a:p>
          <a:p>
            <a:pPr marL="0" indent="0">
              <a:spcBef>
                <a:spcPts val="600"/>
              </a:spcBef>
              <a:buNone/>
            </a:pPr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6EE8BA0-F8FA-A1DF-9973-C40CFDEE2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81" y="286751"/>
            <a:ext cx="1125535" cy="1222356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28121ABF-4189-740B-2907-48AF3F71FDD8}"/>
              </a:ext>
            </a:extLst>
          </p:cNvPr>
          <p:cNvSpPr txBox="1">
            <a:spLocks/>
          </p:cNvSpPr>
          <p:nvPr/>
        </p:nvSpPr>
        <p:spPr>
          <a:xfrm>
            <a:off x="1789471" y="410930"/>
            <a:ext cx="9920748" cy="10096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200" b="1" cap="none" dirty="0">
                <a:solidFill>
                  <a:schemeClr val="accent1"/>
                </a:solidFill>
              </a:rPr>
              <a:t>Influência da qualidade da água bruta na geração de lodo em estações de tratamento de água</a:t>
            </a:r>
          </a:p>
          <a:p>
            <a:r>
              <a:rPr lang="pt-BR" sz="1800" cap="none" dirty="0">
                <a:solidFill>
                  <a:schemeClr val="tx1"/>
                </a:solidFill>
              </a:rPr>
              <a:t>PAFFRATH</a:t>
            </a:r>
            <a:r>
              <a:rPr lang="pt-BR" sz="1800" cap="none" baseline="30000" dirty="0">
                <a:solidFill>
                  <a:schemeClr val="tx1"/>
                </a:solidFill>
              </a:rPr>
              <a:t>1</a:t>
            </a:r>
            <a:r>
              <a:rPr lang="pt-BR" sz="1800" cap="none" dirty="0">
                <a:solidFill>
                  <a:schemeClr val="tx1"/>
                </a:solidFill>
              </a:rPr>
              <a:t>, Silvia F. (</a:t>
            </a:r>
            <a:r>
              <a:rPr lang="pt-BR" sz="1800" cap="none" dirty="0">
                <a:solidFill>
                  <a:schemeClr val="tx1"/>
                </a:solidFill>
                <a:hlinkClick r:id="rId4"/>
              </a:rPr>
              <a:t>silviapaff@gmail.com</a:t>
            </a:r>
            <a:r>
              <a:rPr lang="pt-BR" sz="1800" cap="none" dirty="0">
                <a:solidFill>
                  <a:schemeClr val="tx1"/>
                </a:solidFill>
              </a:rPr>
              <a:t>) | ETCHEPARE, Ramiro G. (</a:t>
            </a:r>
            <a:r>
              <a:rPr lang="pt-BR" sz="1800" cap="none" dirty="0">
                <a:solidFill>
                  <a:schemeClr val="tx1"/>
                </a:solidFill>
                <a:hlinkClick r:id="rId5"/>
              </a:rPr>
              <a:t>ramiro.etchepare@ufpr.br</a:t>
            </a:r>
            <a:r>
              <a:rPr lang="pt-BR" sz="1800" cap="none" dirty="0">
                <a:solidFill>
                  <a:schemeClr val="tx1"/>
                </a:solidFill>
              </a:rPr>
              <a:t>)</a:t>
            </a:r>
          </a:p>
          <a:p>
            <a:r>
              <a:rPr lang="pt-BR" sz="1800" cap="none" baseline="30000" dirty="0">
                <a:solidFill>
                  <a:schemeClr val="tx1"/>
                </a:solidFill>
              </a:rPr>
              <a:t>1 </a:t>
            </a:r>
            <a:r>
              <a:rPr lang="pt-BR" sz="1800" cap="none" dirty="0">
                <a:solidFill>
                  <a:schemeClr val="tx1"/>
                </a:solidFill>
              </a:rPr>
              <a:t>PPGERHA – UFPR, Sanepar.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6AADCF34-4720-A279-BB6E-B9D6CCD4F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50594"/>
              </p:ext>
            </p:extLst>
          </p:nvPr>
        </p:nvGraphicFramePr>
        <p:xfrm>
          <a:off x="339470" y="4418635"/>
          <a:ext cx="3155020" cy="24384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804647">
                  <a:extLst>
                    <a:ext uri="{9D8B030D-6E8A-4147-A177-3AD203B41FA5}">
                      <a16:colId xmlns:a16="http://schemas.microsoft.com/office/drawing/2014/main" val="350776757"/>
                    </a:ext>
                  </a:extLst>
                </a:gridCol>
                <a:gridCol w="804104">
                  <a:extLst>
                    <a:ext uri="{9D8B030D-6E8A-4147-A177-3AD203B41FA5}">
                      <a16:colId xmlns:a16="http://schemas.microsoft.com/office/drawing/2014/main" val="2438265985"/>
                    </a:ext>
                  </a:extLst>
                </a:gridCol>
                <a:gridCol w="776395">
                  <a:extLst>
                    <a:ext uri="{9D8B030D-6E8A-4147-A177-3AD203B41FA5}">
                      <a16:colId xmlns:a16="http://schemas.microsoft.com/office/drawing/2014/main" val="3856108877"/>
                    </a:ext>
                  </a:extLst>
                </a:gridCol>
                <a:gridCol w="769874">
                  <a:extLst>
                    <a:ext uri="{9D8B030D-6E8A-4147-A177-3AD203B41FA5}">
                      <a16:colId xmlns:a16="http://schemas.microsoft.com/office/drawing/2014/main" val="3429447974"/>
                    </a:ext>
                  </a:extLst>
                </a:gridCol>
              </a:tblGrid>
              <a:tr h="148646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2007 a 2010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2011 a 2015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70864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T (NTU)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SST (mg.L</a:t>
                      </a:r>
                      <a:r>
                        <a:rPr lang="pt-BR" sz="1000" baseline="30000">
                          <a:effectLst/>
                        </a:rPr>
                        <a:t>-1</a:t>
                      </a:r>
                      <a:r>
                        <a:rPr lang="pt-BR" sz="1000">
                          <a:effectLst/>
                        </a:rPr>
                        <a:t>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T (NTU)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SST (mg.L</a:t>
                      </a:r>
                      <a:r>
                        <a:rPr lang="pt-BR" sz="1000" baseline="30000">
                          <a:effectLst/>
                        </a:rPr>
                        <a:t>-1</a:t>
                      </a:r>
                      <a:r>
                        <a:rPr lang="pt-BR" sz="1000">
                          <a:effectLst/>
                        </a:rPr>
                        <a:t>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698740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6,0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4,00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4,4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1351732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8,4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14,00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5,3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3,00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9995600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9,3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9,00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5,6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10,00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2714488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12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5,00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5,6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4,00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097672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12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14,00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6,5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2,00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576374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12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14,00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7,9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8,00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993591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12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9,00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8,9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6,00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550309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13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13,00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9,3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16,00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7942423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14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11,00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9,6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17,00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4565692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16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14,00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10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10,00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451951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0" dirty="0">
                          <a:effectLst/>
                        </a:rPr>
                        <a:t>55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27,00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12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16,00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971188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(...)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(...)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718682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162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142,00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519701"/>
                  </a:ext>
                </a:extLst>
              </a:tr>
              <a:tr h="14864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Média: 15,3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b="1" dirty="0">
                          <a:effectLst/>
                        </a:rPr>
                        <a:t>Média: 23,4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914400" algn="l"/>
                        </a:tabLs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630376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83B6DE2F-8F08-17EB-5D9A-BC04C6939336}"/>
              </a:ext>
            </a:extLst>
          </p:cNvPr>
          <p:cNvSpPr txBox="1"/>
          <p:nvPr/>
        </p:nvSpPr>
        <p:spPr>
          <a:xfrm>
            <a:off x="862788" y="4216023"/>
            <a:ext cx="241815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000" dirty="0">
                <a:effectLst/>
                <a:ea typeface="Times New Roman" panose="02020603050405020304" pitchFamily="18" charset="0"/>
              </a:rPr>
              <a:t>Tabela 1. Análises de SST e T (resumida)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1512A9D-9F6F-73B1-9C23-AFA6366318AC}"/>
              </a:ext>
            </a:extLst>
          </p:cNvPr>
          <p:cNvSpPr txBox="1"/>
          <p:nvPr/>
        </p:nvSpPr>
        <p:spPr>
          <a:xfrm>
            <a:off x="5380698" y="4545183"/>
            <a:ext cx="251172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000" dirty="0">
                <a:effectLst/>
                <a:ea typeface="Times New Roman" panose="02020603050405020304" pitchFamily="18" charset="0"/>
              </a:rPr>
              <a:t>Fig. 1. Pontos de monitoramento e ETAs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6FDAFABB-89C5-A1F1-84DD-256503A49452}"/>
              </a:ext>
            </a:extLst>
          </p:cNvPr>
          <p:cNvSpPr txBox="1">
            <a:spLocks/>
          </p:cNvSpPr>
          <p:nvPr/>
        </p:nvSpPr>
        <p:spPr>
          <a:xfrm>
            <a:off x="8593394" y="1636818"/>
            <a:ext cx="3746090" cy="2909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pt-BR" sz="1200" dirty="0"/>
              <a:t>RESULTADOS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AIQAs: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AI18: passou de “muito poluída” para “medianamente poluída”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AI41: passou de “poluída” para “pouco poluída”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u="sng" dirty="0"/>
              <a:t>Equações de SST em função de T para os dois períodos:</a:t>
            </a:r>
          </a:p>
          <a:p>
            <a:pPr marL="0" indent="0">
              <a:spcBef>
                <a:spcPts val="600"/>
              </a:spcBef>
              <a:buNone/>
            </a:pPr>
            <a:endParaRPr lang="pt-BR" sz="1200" u="sng" dirty="0"/>
          </a:p>
          <a:p>
            <a:pPr>
              <a:spcBef>
                <a:spcPts val="600"/>
              </a:spcBef>
              <a:buFontTx/>
              <a:buChar char="-"/>
            </a:pPr>
            <a:endParaRPr lang="pt-BR" sz="1200" dirty="0"/>
          </a:p>
          <a:p>
            <a:pPr marL="0" indent="0">
              <a:spcBef>
                <a:spcPts val="600"/>
              </a:spcBef>
              <a:buNone/>
            </a:pPr>
            <a:endParaRPr lang="pt-BR" sz="1200" dirty="0"/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Quantidade de lodo gerado nas ETAs (6.000 L.s</a:t>
            </a:r>
            <a:r>
              <a:rPr lang="pt-BR" sz="1200" baseline="30000" dirty="0"/>
              <a:t>-1</a:t>
            </a:r>
            <a:r>
              <a:rPr lang="pt-BR" sz="1200" dirty="0"/>
              <a:t>) em cada período:</a:t>
            </a:r>
          </a:p>
          <a:p>
            <a:pPr>
              <a:buFontTx/>
              <a:buChar char="-"/>
            </a:pPr>
            <a:endParaRPr lang="pt-B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BF5F890-20B3-1EBF-0BB3-D256EFEB4684}"/>
                  </a:ext>
                </a:extLst>
              </p:cNvPr>
              <p:cNvSpPr txBox="1"/>
              <p:nvPr/>
            </p:nvSpPr>
            <p:spPr>
              <a:xfrm>
                <a:off x="8965940" y="3066897"/>
                <a:ext cx="29849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SST</a:t>
                </a: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0,0023.</m:t>
                        </m:r>
                        <m:r>
                          <a:rPr lang="pt-PT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+0,4713.</m:t>
                    </m:r>
                    <m:r>
                      <a:rPr lang="pt-PT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+4,4121</m:t>
                    </m:r>
                  </m:oMath>
                </a14:m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pt-BR" sz="12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BF5F890-20B3-1EBF-0BB3-D256EFEB4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940" y="3066897"/>
                <a:ext cx="2984910" cy="276999"/>
              </a:xfrm>
              <a:prstGeom prst="rect">
                <a:avLst/>
              </a:prstGeom>
              <a:blipFill>
                <a:blip r:embed="rId6"/>
                <a:stretch>
                  <a:fillRect l="-204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35A5A56-204E-ABB0-AB88-D3F83980F334}"/>
                  </a:ext>
                </a:extLst>
              </p:cNvPr>
              <p:cNvSpPr txBox="1"/>
              <p:nvPr/>
            </p:nvSpPr>
            <p:spPr>
              <a:xfrm>
                <a:off x="8965940" y="3285666"/>
                <a:ext cx="3150924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300"/>
                  </a:spcAft>
                  <a:tabLst>
                    <a:tab pos="914400" algn="l"/>
                  </a:tabLs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SST</a:t>
                </a: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−0,0072.</m:t>
                        </m:r>
                        <m:r>
                          <a:rPr lang="en-GB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GB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+0,8513.</m:t>
                    </m:r>
                    <m:r>
                      <a:rPr lang="en-GB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𝑇</m:t>
                    </m:r>
                    <m:r>
                      <a:rPr lang="en-GB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+2,0224</m:t>
                    </m:r>
                  </m:oMath>
                </a14:m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35A5A56-204E-ABB0-AB88-D3F83980F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940" y="3285666"/>
                <a:ext cx="3150924" cy="276999"/>
              </a:xfrm>
              <a:prstGeom prst="rect">
                <a:avLst/>
              </a:prstGeom>
              <a:blipFill>
                <a:blip r:embed="rId7"/>
                <a:stretch>
                  <a:fillRect l="-193" t="-2222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>
            <a:extLst>
              <a:ext uri="{FF2B5EF4-FFF2-40B4-BE49-F238E27FC236}">
                <a16:creationId xmlns:a16="http://schemas.microsoft.com/office/drawing/2014/main" id="{F6616EC7-FDFC-A0A2-B594-D5752B8BA5F4}"/>
              </a:ext>
            </a:extLst>
          </p:cNvPr>
          <p:cNvSpPr txBox="1"/>
          <p:nvPr/>
        </p:nvSpPr>
        <p:spPr>
          <a:xfrm>
            <a:off x="8831825" y="4155918"/>
            <a:ext cx="1944330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i="1" dirty="0"/>
              <a:t>SST </a:t>
            </a:r>
            <a:r>
              <a:rPr lang="pt-BR" sz="1200" b="1" i="1" baseline="-25000" dirty="0"/>
              <a:t>(1º período)</a:t>
            </a:r>
            <a:r>
              <a:rPr lang="pt-BR" sz="1200" b="1" i="1" dirty="0"/>
              <a:t> = 15,77 mg.L</a:t>
            </a:r>
            <a:r>
              <a:rPr lang="pt-BR" sz="1200" b="1" i="1" baseline="30000" dirty="0"/>
              <a:t>-1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E4C6455-5455-E07D-E9DD-53D8442FFB64}"/>
              </a:ext>
            </a:extLst>
          </p:cNvPr>
          <p:cNvSpPr txBox="1"/>
          <p:nvPr/>
        </p:nvSpPr>
        <p:spPr>
          <a:xfrm>
            <a:off x="8833046" y="4517337"/>
            <a:ext cx="1944330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i="1" dirty="0"/>
              <a:t>SST </a:t>
            </a:r>
            <a:r>
              <a:rPr lang="pt-BR" sz="1200" b="1" i="1" baseline="-25000" dirty="0"/>
              <a:t>(2º período)</a:t>
            </a:r>
            <a:r>
              <a:rPr lang="pt-BR" sz="1200" b="1" i="1" dirty="0"/>
              <a:t> = 14,37 mg.L</a:t>
            </a:r>
            <a:r>
              <a:rPr lang="pt-BR" sz="1200" b="1" i="1" baseline="30000" dirty="0"/>
              <a:t>-1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7D964C6-90C1-6F19-5993-1B6813FD24D6}"/>
              </a:ext>
            </a:extLst>
          </p:cNvPr>
          <p:cNvSpPr txBox="1"/>
          <p:nvPr/>
        </p:nvSpPr>
        <p:spPr>
          <a:xfrm>
            <a:off x="10389421" y="4930284"/>
            <a:ext cx="1655095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i="1" dirty="0">
                <a:solidFill>
                  <a:schemeClr val="bg1"/>
                </a:solidFill>
              </a:rPr>
              <a:t>   1.780 toneladas/ano</a:t>
            </a:r>
            <a:endParaRPr lang="pt-BR" sz="1200" b="1" i="1" dirty="0"/>
          </a:p>
        </p:txBody>
      </p:sp>
      <p:sp>
        <p:nvSpPr>
          <p:cNvPr id="21" name="Espaço Reservado para Conteúdo 2">
            <a:extLst>
              <a:ext uri="{FF2B5EF4-FFF2-40B4-BE49-F238E27FC236}">
                <a16:creationId xmlns:a16="http://schemas.microsoft.com/office/drawing/2014/main" id="{CB01769B-D302-9AE4-779B-0D6C6A2B3D5B}"/>
              </a:ext>
            </a:extLst>
          </p:cNvPr>
          <p:cNvSpPr txBox="1">
            <a:spLocks/>
          </p:cNvSpPr>
          <p:nvPr/>
        </p:nvSpPr>
        <p:spPr>
          <a:xfrm>
            <a:off x="4110014" y="4820900"/>
            <a:ext cx="7934502" cy="1914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pt-BR" sz="1200" dirty="0"/>
              <a:t>CONCLUSÕES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1200" dirty="0"/>
              <a:t>Melhora na qualidade da água bruta nos períodos estudados.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1200" dirty="0"/>
              <a:t>Redução na quantidade de lodo gerado nas ETAs em virtude da menor concentração de SST presente na água bruta afluente às estações.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1200" dirty="0"/>
              <a:t>Mesmo com o aumento da T média (de 15,3 para 23,4 NTU), para uma mesma T (19,3 NTU), houve diminuição de SST (representa também uma melhora na qualidade da água bruta -&gt; SST pode ser um parâmetro associado à poluição, sendo um bom indicador de degradação física da água).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1200" dirty="0"/>
              <a:t>Resultado obtidos para a produção de lodo nas coerentes com os resultados de IAQA -&gt; possível afirmar que </a:t>
            </a:r>
            <a:r>
              <a:rPr lang="pt-BR" sz="1200" b="1" dirty="0"/>
              <a:t>há relação entre a qualidade da água e a quantidade de lodo gerado na ETA.</a:t>
            </a:r>
            <a:endParaRPr lang="pt-BR" sz="1200" dirty="0"/>
          </a:p>
        </p:txBody>
      </p:sp>
      <p:sp>
        <p:nvSpPr>
          <p:cNvPr id="24" name="Seta: Dobrada para Cima 23">
            <a:extLst>
              <a:ext uri="{FF2B5EF4-FFF2-40B4-BE49-F238E27FC236}">
                <a16:creationId xmlns:a16="http://schemas.microsoft.com/office/drawing/2014/main" id="{45EFD766-F5CF-AE4E-0865-D6789422EEC4}"/>
              </a:ext>
            </a:extLst>
          </p:cNvPr>
          <p:cNvSpPr/>
          <p:nvPr/>
        </p:nvSpPr>
        <p:spPr>
          <a:xfrm flipV="1">
            <a:off x="10828658" y="4418635"/>
            <a:ext cx="570206" cy="4874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08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506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Paffrath</dc:creator>
  <cp:lastModifiedBy>Silvia Paffrath</cp:lastModifiedBy>
  <cp:revision>10</cp:revision>
  <dcterms:created xsi:type="dcterms:W3CDTF">2022-06-08T17:01:40Z</dcterms:created>
  <dcterms:modified xsi:type="dcterms:W3CDTF">2022-06-25T13:43:17Z</dcterms:modified>
</cp:coreProperties>
</file>