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679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82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6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14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38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18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446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3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381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22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2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298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C3E96-AD91-4ACE-9402-89DF7CC23DB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369DD-8170-40FE-BF92-819B445F1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21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10" Type="http://schemas.openxmlformats.org/officeDocument/2006/relationships/image" Target="../media/image6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7" descr="Uma imagem com texto, símbolo&#10;&#10;Descrição gerada automaticamente">
            <a:extLst>
              <a:ext uri="{FF2B5EF4-FFF2-40B4-BE49-F238E27FC236}">
                <a16:creationId xmlns:a16="http://schemas.microsoft.com/office/drawing/2014/main" id="{393AD7BA-407A-42A3-B1A1-8168F3411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493" y="62703"/>
            <a:ext cx="493139" cy="55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to 4">
            <a:extLst>
              <a:ext uri="{FF2B5EF4-FFF2-40B4-BE49-F238E27FC236}">
                <a16:creationId xmlns:a16="http://schemas.microsoft.com/office/drawing/2014/main" id="{BC9399AF-B55C-4E26-85E6-195D4158CE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359271"/>
              </p:ext>
            </p:extLst>
          </p:nvPr>
        </p:nvGraphicFramePr>
        <p:xfrm>
          <a:off x="3976091" y="-8732"/>
          <a:ext cx="619113" cy="551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Imagem de Bitmap" r:id="rId4" imgW="0" imgH="0" progId="Paint.Picture">
                  <p:embed/>
                </p:oleObj>
              </mc:Choice>
              <mc:Fallback>
                <p:oleObj name="Imagem de Bitmap" r:id="rId4" imgW="0" imgH="0" progId="Paint.Picture">
                  <p:embed/>
                  <p:pic>
                    <p:nvPicPr>
                      <p:cNvPr id="4102" name="Objeto 4">
                        <a:extLst>
                          <a:ext uri="{FF2B5EF4-FFF2-40B4-BE49-F238E27FC236}">
                            <a16:creationId xmlns:a16="http://schemas.microsoft.com/office/drawing/2014/main" id="{FD39FF6B-2764-4838-AF26-545A4A8458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091" y="-8732"/>
                        <a:ext cx="619113" cy="551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5">
            <a:extLst>
              <a:ext uri="{FF2B5EF4-FFF2-40B4-BE49-F238E27FC236}">
                <a16:creationId xmlns:a16="http://schemas.microsoft.com/office/drawing/2014/main" id="{0A9BDE80-EE54-4AF2-A5B5-AEE57221F5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036168"/>
              </p:ext>
            </p:extLst>
          </p:nvPr>
        </p:nvGraphicFramePr>
        <p:xfrm>
          <a:off x="4910935" y="68493"/>
          <a:ext cx="1825145" cy="610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Imagem de Bitmap" r:id="rId6" imgW="0" imgH="0" progId="Paint.Picture">
                  <p:embed/>
                </p:oleObj>
              </mc:Choice>
              <mc:Fallback>
                <p:oleObj name="Imagem de Bitmap" r:id="rId6" imgW="0" imgH="0" progId="Paint.Picture">
                  <p:embed/>
                  <p:pic>
                    <p:nvPicPr>
                      <p:cNvPr id="4103" name="Objeto 5">
                        <a:extLst>
                          <a:ext uri="{FF2B5EF4-FFF2-40B4-BE49-F238E27FC236}">
                            <a16:creationId xmlns:a16="http://schemas.microsoft.com/office/drawing/2014/main" id="{EC06D30A-948E-4DAD-BD47-3A8BC531E2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0935" y="68493"/>
                        <a:ext cx="1825145" cy="6106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tângulo 2">
            <a:extLst>
              <a:ext uri="{FF2B5EF4-FFF2-40B4-BE49-F238E27FC236}">
                <a16:creationId xmlns:a16="http://schemas.microsoft.com/office/drawing/2014/main" id="{EA1B2A24-7D37-4DCB-BA19-D31111163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" y="646290"/>
            <a:ext cx="9072880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88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tabLst>
                <a:tab pos="914411" algn="l"/>
              </a:tabLst>
              <a:defRPr/>
            </a:pPr>
            <a:r>
              <a:rPr lang="pt-BR" sz="1100" b="1" dirty="0">
                <a:latin typeface="Arial" panose="020B0604020202020204" pitchFamily="34" charset="0"/>
                <a:cs typeface="+mn-cs"/>
              </a:rPr>
              <a:t>U</a:t>
            </a:r>
            <a:r>
              <a:rPr lang="pt-BR" sz="1100" b="1">
                <a:latin typeface="Arial" panose="020B0604020202020204" pitchFamily="34" charset="0"/>
                <a:cs typeface="+mn-cs"/>
              </a:rPr>
              <a:t>tilização </a:t>
            </a:r>
            <a:r>
              <a:rPr lang="pt-BR" sz="1100" b="1" dirty="0">
                <a:latin typeface="Arial" panose="020B0604020202020204" pitchFamily="34" charset="0"/>
                <a:cs typeface="+mn-cs"/>
              </a:rPr>
              <a:t>do pó de aciaria elétrica como catalisador NO FOTOTRATAMENTO DE EFLUENTE REAL PROVENIENTE DE INDÚSTRIA TÊXTIL</a:t>
            </a:r>
          </a:p>
          <a:p>
            <a:pPr algn="ctr">
              <a:tabLst>
                <a:tab pos="914411" algn="l"/>
              </a:tabLst>
              <a:defRPr/>
            </a:pPr>
            <a:r>
              <a:rPr lang="pt-BR" sz="1100" b="1" dirty="0">
                <a:latin typeface="Arial" panose="020B0604020202020204" pitchFamily="34" charset="0"/>
                <a:cs typeface="+mn-cs"/>
              </a:rPr>
              <a:t>Resumo #255</a:t>
            </a:r>
          </a:p>
        </p:txBody>
      </p:sp>
      <p:sp>
        <p:nvSpPr>
          <p:cNvPr id="14" name="Título 5">
            <a:extLst>
              <a:ext uri="{FF2B5EF4-FFF2-40B4-BE49-F238E27FC236}">
                <a16:creationId xmlns:a16="http://schemas.microsoft.com/office/drawing/2014/main" id="{82CEDD0A-3B21-44B3-B00E-F4C21B32725C}"/>
              </a:ext>
            </a:extLst>
          </p:cNvPr>
          <p:cNvSpPr txBox="1">
            <a:spLocks/>
          </p:cNvSpPr>
          <p:nvPr/>
        </p:nvSpPr>
        <p:spPr bwMode="auto">
          <a:xfrm>
            <a:off x="37310" y="1294712"/>
            <a:ext cx="4873625" cy="1096964"/>
          </a:xfrm>
          <a:prstGeom prst="rect">
            <a:avLst/>
          </a:prstGeom>
          <a:noFill/>
          <a:ln>
            <a:noFill/>
          </a:ln>
        </p:spPr>
        <p:txBody>
          <a:bodyPr lIns="91413" tIns="45707" rIns="91413" bIns="45707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1100" dirty="0">
                <a:latin typeface="Arial" panose="020B0604020202020204" pitchFamily="34" charset="0"/>
              </a:rPr>
              <a:t>Arthur Marinho Cahino¹, Igor do Nascimento Quaresma², Larissa Granjeiro Lucena³, Elisângela Maria Rodrigues Rocha¹</a:t>
            </a:r>
          </a:p>
          <a:p>
            <a:pPr marL="228600" indent="-228600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tabLst>
                <a:tab pos="914400" algn="l"/>
              </a:tabLst>
              <a:defRPr/>
            </a:pPr>
            <a:r>
              <a:rPr lang="pt-PT" sz="1000" dirty="0">
                <a:latin typeface="Arial" panose="020B0604020202020204" pitchFamily="34" charset="0"/>
              </a:rPr>
              <a:t>Universidade Federal da Paraíba, João Pessoa/BR, </a:t>
            </a:r>
          </a:p>
          <a:p>
            <a:pPr marL="228600" indent="-228600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tabLst>
                <a:tab pos="914400" algn="l"/>
              </a:tabLst>
              <a:defRPr/>
            </a:pPr>
            <a:r>
              <a:rPr lang="en-US" sz="1000" dirty="0" err="1">
                <a:latin typeface="Arial" panose="020B0604020202020204" pitchFamily="34" charset="0"/>
              </a:rPr>
              <a:t>Institut</a:t>
            </a:r>
            <a:r>
              <a:rPr lang="en-US" sz="1000" dirty="0">
                <a:latin typeface="Arial" panose="020B0604020202020204" pitchFamily="34" charset="0"/>
              </a:rPr>
              <a:t> National des Sciences </a:t>
            </a:r>
            <a:r>
              <a:rPr lang="en-US" sz="1000" dirty="0" err="1">
                <a:latin typeface="Arial" panose="020B0604020202020204" pitchFamily="34" charset="0"/>
              </a:rPr>
              <a:t>Appliquées</a:t>
            </a:r>
            <a:r>
              <a:rPr lang="en-US" sz="1000" dirty="0">
                <a:latin typeface="Arial" panose="020B0604020202020204" pitchFamily="34" charset="0"/>
              </a:rPr>
              <a:t> de Lyon, Lyon/FR;</a:t>
            </a:r>
          </a:p>
          <a:p>
            <a:pPr marL="228600" indent="-228600" eaLnBrk="1" hangingPunct="1">
              <a:spcBef>
                <a:spcPct val="0"/>
              </a:spcBef>
              <a:buFont typeface="Arial" panose="020B0604020202020204" pitchFamily="34" charset="0"/>
              <a:buAutoNum type="arabicPeriod"/>
              <a:tabLst>
                <a:tab pos="914400" algn="l"/>
              </a:tabLst>
              <a:defRPr/>
            </a:pPr>
            <a:r>
              <a:rPr lang="pt-BR" sz="1000" dirty="0">
                <a:latin typeface="Arial" panose="020B0604020202020204" pitchFamily="34" charset="0"/>
              </a:rPr>
              <a:t>Universidade Federal do Ceará, Ceará/BR.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914400" algn="l"/>
              </a:tabLst>
              <a:defRPr/>
            </a:pPr>
            <a:r>
              <a:rPr lang="pt-BR" altLang="pt-BR" sz="1100" dirty="0">
                <a:latin typeface="Arial" panose="020B0604020202020204" pitchFamily="34" charset="0"/>
              </a:rPr>
              <a:t>Contato: </a:t>
            </a:r>
            <a:r>
              <a:rPr lang="pt-PT" sz="1100" dirty="0">
                <a:latin typeface="Arial" panose="020B0604020202020204" pitchFamily="34" charset="0"/>
              </a:rPr>
              <a:t>arthur.cahino@academico.ufpb.br</a:t>
            </a:r>
            <a:endParaRPr lang="pt-BR" sz="1400" dirty="0">
              <a:latin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1A25D0E-ED4A-4058-B207-7FA3626603C8}"/>
              </a:ext>
            </a:extLst>
          </p:cNvPr>
          <p:cNvSpPr txBox="1"/>
          <p:nvPr/>
        </p:nvSpPr>
        <p:spPr>
          <a:xfrm>
            <a:off x="11259" y="2332709"/>
            <a:ext cx="4577080" cy="123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altLang="pt-BR" sz="1200" b="1" dirty="0">
                <a:latin typeface="Arial" panose="020B0604020202020204" pitchFamily="34" charset="0"/>
              </a:rPr>
              <a:t>Objetivo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PT" altLang="pt-BR" sz="1200" dirty="0">
                <a:latin typeface="Arial" panose="020B0604020202020204" pitchFamily="34" charset="0"/>
                <a:cs typeface="Times New Roman" panose="02020603050405020304" pitchFamily="18" charset="0"/>
              </a:rPr>
              <a:t>O trabalho busca investigar a eficiência do processo de fotocatálise solar heterogênea utilizando o Pó de Aciaria Elétrica como catalisador alternativo na remoção da cor de efluente proveniente de indústria têxtil por meio da fotocatálise solar heterogênea.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654E908-8A48-4746-9AF7-C41E9B55333D}"/>
              </a:ext>
            </a:extLst>
          </p:cNvPr>
          <p:cNvSpPr txBox="1"/>
          <p:nvPr/>
        </p:nvSpPr>
        <p:spPr>
          <a:xfrm>
            <a:off x="0" y="3545869"/>
            <a:ext cx="4577080" cy="16065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just">
              <a:spcBef>
                <a:spcPct val="20000"/>
              </a:spcBef>
              <a:buFont typeface="Arial" panose="020B0604020202020204" pitchFamily="34" charset="0"/>
              <a:buNone/>
              <a:defRPr sz="1000"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pt-PT" altLang="pt-BR" sz="1200" dirty="0"/>
              <a:t>Metodologia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PT" altLang="pt-BR" sz="1200" b="0" dirty="0">
                <a:cs typeface="Times New Roman" panose="02020603050405020304" pitchFamily="18" charset="0"/>
              </a:rPr>
              <a:t>O efluente têxtil foi cedido por uma indústria de beneficiamento de tecido de algodão com alvejamento e tingimento, localizada no distrito industrial de João Pessoa/PB. </a:t>
            </a:r>
            <a:r>
              <a:rPr lang="pt-BR" altLang="pt-BR" sz="1200" b="0" dirty="0">
                <a:cs typeface="Times New Roman" panose="02020603050405020304" pitchFamily="18" charset="0"/>
              </a:rPr>
              <a:t>O resíduo proveniente da etapa de aciaria foi oriundo de uma siderúrgica localizada no estado do Ceará. A caracterização do catalisador foi realizada por DRX e cálculo do band gap. Realizou-se planejamento fatorial 2² conforme Tabela 1 e 2.</a:t>
            </a:r>
          </a:p>
        </p:txBody>
      </p:sp>
      <p:graphicFrame>
        <p:nvGraphicFramePr>
          <p:cNvPr id="18" name="Tabela 17">
            <a:extLst>
              <a:ext uri="{FF2B5EF4-FFF2-40B4-BE49-F238E27FC236}">
                <a16:creationId xmlns:a16="http://schemas.microsoft.com/office/drawing/2014/main" id="{95F00EE8-FE95-4ABD-A1E7-02D3E6792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060354"/>
              </p:ext>
            </p:extLst>
          </p:nvPr>
        </p:nvGraphicFramePr>
        <p:xfrm>
          <a:off x="5069841" y="1270176"/>
          <a:ext cx="1798319" cy="1341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4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924"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Ensaios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Catalisador (g/L)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H</a:t>
                      </a:r>
                      <a:r>
                        <a:rPr lang="pt-PT" sz="1100" baseline="-25000">
                          <a:effectLst/>
                        </a:rPr>
                        <a:t>2</a:t>
                      </a:r>
                      <a:r>
                        <a:rPr lang="pt-PT" sz="1100">
                          <a:effectLst/>
                        </a:rPr>
                        <a:t>O</a:t>
                      </a:r>
                      <a:r>
                        <a:rPr lang="pt-PT" sz="1100" baseline="-25000">
                          <a:effectLst/>
                        </a:rPr>
                        <a:t>2</a:t>
                      </a:r>
                      <a:r>
                        <a:rPr lang="pt-PT" sz="1100">
                          <a:effectLst/>
                        </a:rPr>
                        <a:t> (mg/L)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924"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C1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>
                          <a:effectLst/>
                        </a:rPr>
                        <a:t>-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>
                          <a:effectLst/>
                        </a:rPr>
                        <a:t>-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924"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C2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+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-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924">
                <a:tc>
                  <a:txBody>
                    <a:bodyPr/>
                    <a:lstStyle/>
                    <a:p>
                      <a:pPr algn="ctr"/>
                      <a:r>
                        <a:rPr lang="pt-PT" sz="1100" dirty="0">
                          <a:effectLst/>
                        </a:rPr>
                        <a:t>C3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-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+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924"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C4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+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+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924"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C5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0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0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924"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C6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>
                          <a:effectLst/>
                        </a:rPr>
                        <a:t>0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>
                          <a:effectLst/>
                        </a:rPr>
                        <a:t>0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7" marR="6856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0" name="Tabela 19">
            <a:extLst>
              <a:ext uri="{FF2B5EF4-FFF2-40B4-BE49-F238E27FC236}">
                <a16:creationId xmlns:a16="http://schemas.microsoft.com/office/drawing/2014/main" id="{1A1BEADE-78BD-46EE-9427-6481634714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59161"/>
              </p:ext>
            </p:extLst>
          </p:nvPr>
        </p:nvGraphicFramePr>
        <p:xfrm>
          <a:off x="6938694" y="1285470"/>
          <a:ext cx="2071271" cy="100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0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016">
                <a:tc rowSpan="2">
                  <a:txBody>
                    <a:bodyPr/>
                    <a:lstStyle/>
                    <a:p>
                      <a:pPr algn="ctr"/>
                      <a:r>
                        <a:rPr lang="pt-PT" sz="1100" dirty="0">
                          <a:effectLst/>
                        </a:rPr>
                        <a:t>VARIÁVEIS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49" marR="68549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NÍVEIS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49" marR="68549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4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>
                          <a:effectLst/>
                        </a:rPr>
                        <a:t>(-)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49" marR="685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>
                          <a:effectLst/>
                        </a:rPr>
                        <a:t>(0)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49" marR="685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>
                          <a:effectLst/>
                        </a:rPr>
                        <a:t>(+)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49" marR="6854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481"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Catalisador (g/L)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49" marR="685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0,0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49" marR="685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0,5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49" marR="685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1,0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49" marR="6854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481">
                <a:tc>
                  <a:txBody>
                    <a:bodyPr/>
                    <a:lstStyle/>
                    <a:p>
                      <a:pPr algn="ctr"/>
                      <a:r>
                        <a:rPr lang="pt-PT" sz="1100" dirty="0">
                          <a:effectLst/>
                        </a:rPr>
                        <a:t>H</a:t>
                      </a:r>
                      <a:r>
                        <a:rPr lang="pt-PT" sz="1100" baseline="-25000" dirty="0">
                          <a:effectLst/>
                        </a:rPr>
                        <a:t>2</a:t>
                      </a:r>
                      <a:r>
                        <a:rPr lang="pt-PT" sz="1100" dirty="0">
                          <a:effectLst/>
                        </a:rPr>
                        <a:t>O</a:t>
                      </a:r>
                      <a:r>
                        <a:rPr lang="pt-PT" sz="1100" baseline="-25000" dirty="0">
                          <a:effectLst/>
                        </a:rPr>
                        <a:t>2</a:t>
                      </a:r>
                      <a:r>
                        <a:rPr lang="pt-PT" sz="1100" dirty="0">
                          <a:effectLst/>
                        </a:rPr>
                        <a:t> (mg/L)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49" marR="685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0,0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49" marR="685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>
                          <a:effectLst/>
                        </a:rPr>
                        <a:t>50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49" marR="685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>
                          <a:effectLst/>
                        </a:rPr>
                        <a:t>100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49" marR="6854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CaixaDeTexto 16">
            <a:extLst>
              <a:ext uri="{FF2B5EF4-FFF2-40B4-BE49-F238E27FC236}">
                <a16:creationId xmlns:a16="http://schemas.microsoft.com/office/drawing/2014/main" id="{BD86D1B0-7F65-46EA-8B79-992773CCE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735" y="2568022"/>
            <a:ext cx="27638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PT" altLang="pt-BR" sz="800" dirty="0">
                <a:latin typeface="Arial" panose="020B0604020202020204" pitchFamily="34" charset="0"/>
                <a:cs typeface="Times New Roman" panose="02020603050405020304" pitchFamily="18" charset="0"/>
              </a:rPr>
              <a:t>Tabela 1 – Matriz de ensaios do planejamento 2</a:t>
            </a:r>
            <a:r>
              <a:rPr lang="pt-PT" altLang="pt-BR" sz="800" baseline="30000" dirty="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endParaRPr lang="pt-BR" altLang="pt-BR" sz="800" dirty="0">
              <a:latin typeface="Arial" panose="020B0604020202020204" pitchFamily="34" charset="0"/>
            </a:endParaRPr>
          </a:p>
        </p:txBody>
      </p:sp>
      <p:sp>
        <p:nvSpPr>
          <p:cNvPr id="23" name="CaixaDeTexto 18">
            <a:extLst>
              <a:ext uri="{FF2B5EF4-FFF2-40B4-BE49-F238E27FC236}">
                <a16:creationId xmlns:a16="http://schemas.microsoft.com/office/drawing/2014/main" id="{58DB14AD-BB18-4846-8377-0C79621F7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8160" y="2250822"/>
            <a:ext cx="22385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altLang="pt-BR" sz="800" dirty="0">
                <a:latin typeface="Arial" panose="020B0604020202020204" pitchFamily="34" charset="0"/>
                <a:cs typeface="Times New Roman" panose="02020603050405020304" pitchFamily="18" charset="0"/>
              </a:rPr>
              <a:t>Tabela 2 – Variáveis e níveis do planejamento 2</a:t>
            </a:r>
            <a:r>
              <a:rPr lang="pt-PT" altLang="pt-BR" sz="800" baseline="30000" dirty="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endParaRPr lang="pt-BR" altLang="pt-BR" sz="800" dirty="0">
              <a:latin typeface="Arial" panose="020B060402020202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74F308B2-061E-49AC-A41A-20E63CFFC12D}"/>
              </a:ext>
            </a:extLst>
          </p:cNvPr>
          <p:cNvSpPr txBox="1"/>
          <p:nvPr/>
        </p:nvSpPr>
        <p:spPr>
          <a:xfrm>
            <a:off x="4910935" y="2751825"/>
            <a:ext cx="45770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just">
              <a:spcBef>
                <a:spcPct val="20000"/>
              </a:spcBef>
              <a:buFont typeface="Arial" panose="020B0604020202020204" pitchFamily="34" charset="0"/>
              <a:buNone/>
              <a:defRPr sz="1000"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pt-PT" altLang="pt-BR" sz="1200" dirty="0"/>
              <a:t>Resultados</a:t>
            </a:r>
          </a:p>
        </p:txBody>
      </p:sp>
      <p:pic>
        <p:nvPicPr>
          <p:cNvPr id="25" name="Imagem 19">
            <a:extLst>
              <a:ext uri="{FF2B5EF4-FFF2-40B4-BE49-F238E27FC236}">
                <a16:creationId xmlns:a16="http://schemas.microsoft.com/office/drawing/2014/main" id="{2310EECB-A8C0-479B-BC88-C9E4B1633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036" y="3010777"/>
            <a:ext cx="1738857" cy="126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m 20">
            <a:extLst>
              <a:ext uri="{FF2B5EF4-FFF2-40B4-BE49-F238E27FC236}">
                <a16:creationId xmlns:a16="http://schemas.microsoft.com/office/drawing/2014/main" id="{F255DE7B-1DA2-4201-93D5-D58F40028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426" y="3002084"/>
            <a:ext cx="1740773" cy="126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m 21">
            <a:extLst>
              <a:ext uri="{FF2B5EF4-FFF2-40B4-BE49-F238E27FC236}">
                <a16:creationId xmlns:a16="http://schemas.microsoft.com/office/drawing/2014/main" id="{551DCDF1-081A-446B-AFF8-09F9D3477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384" y="3002716"/>
            <a:ext cx="1712714" cy="1247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CaixaDeTexto 27">
            <a:extLst>
              <a:ext uri="{FF2B5EF4-FFF2-40B4-BE49-F238E27FC236}">
                <a16:creationId xmlns:a16="http://schemas.microsoft.com/office/drawing/2014/main" id="{DBABDF56-427B-41F4-B1D0-32C72EAF40AE}"/>
              </a:ext>
            </a:extLst>
          </p:cNvPr>
          <p:cNvSpPr txBox="1"/>
          <p:nvPr/>
        </p:nvSpPr>
        <p:spPr>
          <a:xfrm>
            <a:off x="4768695" y="4138065"/>
            <a:ext cx="4241270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pt-BR" altLang="pt-BR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Conclusões</a:t>
            </a:r>
          </a:p>
          <a:p>
            <a:pPr algn="just">
              <a:spcBef>
                <a:spcPct val="20000"/>
              </a:spcBef>
            </a:pPr>
            <a:r>
              <a:rPr lang="pt-PT" altLang="pt-BR" sz="1200" dirty="0">
                <a:latin typeface="Arial" panose="020B0604020202020204" pitchFamily="34" charset="0"/>
                <a:cs typeface="Times New Roman" panose="02020603050405020304" pitchFamily="18" charset="0"/>
              </a:rPr>
              <a:t>Concluiu-se que o pó de aciaria elétrica possui elevada capacidade adsortiva e fotocatalítica, podendo ser uma alternativa a remoção de cor de efluentes têxteis</a:t>
            </a:r>
            <a:endParaRPr lang="pt-BR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CaixaDeTexto 27">
            <a:extLst>
              <a:ext uri="{FF2B5EF4-FFF2-40B4-BE49-F238E27FC236}">
                <a16:creationId xmlns:a16="http://schemas.microsoft.com/office/drawing/2014/main" id="{BF167005-CD29-41B3-9640-8A019E8BB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5787" y="2949525"/>
            <a:ext cx="27638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PT" altLang="pt-BR" sz="800" dirty="0">
                <a:latin typeface="Arial" panose="020B0604020202020204" pitchFamily="34" charset="0"/>
                <a:cs typeface="Times New Roman" panose="02020603050405020304" pitchFamily="18" charset="0"/>
              </a:rPr>
              <a:t>Figura 1 – DRX (a) e </a:t>
            </a:r>
            <a:r>
              <a:rPr lang="pt-PT" altLang="pt-BR" sz="800" i="1" dirty="0">
                <a:latin typeface="Arial" panose="020B0604020202020204" pitchFamily="34" charset="0"/>
                <a:cs typeface="Times New Roman" panose="02020603050405020304" pitchFamily="18" charset="0"/>
              </a:rPr>
              <a:t>band gap </a:t>
            </a:r>
            <a:r>
              <a:rPr lang="pt-PT" altLang="pt-BR" sz="800" dirty="0">
                <a:latin typeface="Arial" panose="020B0604020202020204" pitchFamily="34" charset="0"/>
                <a:cs typeface="Times New Roman" panose="02020603050405020304" pitchFamily="18" charset="0"/>
              </a:rPr>
              <a:t>(b) do catalisador. </a:t>
            </a:r>
            <a:endParaRPr lang="pt-BR" altLang="pt-BR" sz="800" dirty="0">
              <a:latin typeface="Arial" panose="020B0604020202020204" pitchFamily="34" charset="0"/>
            </a:endParaRPr>
          </a:p>
        </p:txBody>
      </p:sp>
      <p:sp>
        <p:nvSpPr>
          <p:cNvPr id="30" name="CaixaDeTexto 28">
            <a:extLst>
              <a:ext uri="{FF2B5EF4-FFF2-40B4-BE49-F238E27FC236}">
                <a16:creationId xmlns:a16="http://schemas.microsoft.com/office/drawing/2014/main" id="{AC00A237-0EFC-48B5-AF76-E41301571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8718" y="2832873"/>
            <a:ext cx="17922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 sz="800" dirty="0">
                <a:latin typeface="Arial" panose="020B0604020202020204" pitchFamily="34" charset="0"/>
                <a:cs typeface="Times New Roman" panose="02020603050405020304" pitchFamily="18" charset="0"/>
              </a:rPr>
              <a:t>Figura 2 – Eficiência de adsorção e </a:t>
            </a:r>
            <a:r>
              <a:rPr lang="pt-BR" altLang="pt-BR" sz="800" dirty="0" err="1">
                <a:latin typeface="Arial" panose="020B0604020202020204" pitchFamily="34" charset="0"/>
                <a:cs typeface="Times New Roman" panose="02020603050405020304" pitchFamily="18" charset="0"/>
              </a:rPr>
              <a:t>fotocatálise</a:t>
            </a:r>
            <a:r>
              <a:rPr lang="pt-BR" altLang="pt-BR" sz="800" dirty="0">
                <a:latin typeface="Arial" panose="020B0604020202020204" pitchFamily="34" charset="0"/>
                <a:cs typeface="Times New Roman" panose="02020603050405020304" pitchFamily="18" charset="0"/>
              </a:rPr>
              <a:t> dos experimentos.</a:t>
            </a:r>
          </a:p>
        </p:txBody>
      </p:sp>
    </p:spTree>
    <p:extLst>
      <p:ext uri="{BB962C8B-B14F-4D97-AF65-F5344CB8AC3E}">
        <p14:creationId xmlns:p14="http://schemas.microsoft.com/office/powerpoint/2010/main" val="2136866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318</Words>
  <Application>Microsoft Office PowerPoint</Application>
  <PresentationFormat>Apresentação na tela (16:9)</PresentationFormat>
  <Paragraphs>52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Imagem de Bitmap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Igor Quaresma</dc:creator>
  <cp:lastModifiedBy>Igor Quaresma</cp:lastModifiedBy>
  <cp:revision>6</cp:revision>
  <dcterms:created xsi:type="dcterms:W3CDTF">2022-06-24T19:14:05Z</dcterms:created>
  <dcterms:modified xsi:type="dcterms:W3CDTF">2022-06-24T20:19:55Z</dcterms:modified>
</cp:coreProperties>
</file>