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293" y="-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3B89B-614D-4C4B-B309-B36F8EB02586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B8801B7F-08D3-4250-B4C7-D435DA528AB4}">
      <dgm:prSet phldrT="[Texto]"/>
      <dgm:spPr/>
      <dgm:t>
        <a:bodyPr/>
        <a:lstStyle/>
        <a:p>
          <a:r>
            <a:rPr lang="es-ES" b="1" dirty="0">
              <a:latin typeface="Times New Roman" panose="02020603050405020304" pitchFamily="18" charset="0"/>
              <a:cs typeface="Times New Roman" panose="02020603050405020304" pitchFamily="18" charset="0"/>
            </a:rPr>
            <a:t>DQO</a:t>
          </a:r>
          <a:endParaRPr lang="es-CO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729890-E218-46E0-B90F-F268BF9A405C}" type="parTrans" cxnId="{2472D8C0-F012-4A32-8335-7B906594D3BD}">
      <dgm:prSet/>
      <dgm:spPr/>
      <dgm:t>
        <a:bodyPr/>
        <a:lstStyle/>
        <a:p>
          <a:endParaRPr lang="es-CO"/>
        </a:p>
      </dgm:t>
    </dgm:pt>
    <dgm:pt modelId="{5EAFFCFE-F106-49C4-9669-89E1D2E859BE}" type="sibTrans" cxnId="{2472D8C0-F012-4A32-8335-7B906594D3BD}">
      <dgm:prSet/>
      <dgm:spPr/>
      <dgm:t>
        <a:bodyPr/>
        <a:lstStyle/>
        <a:p>
          <a:endParaRPr lang="es-CO"/>
        </a:p>
      </dgm:t>
    </dgm:pt>
    <dgm:pt modelId="{A0390E27-1EC1-47DF-991B-17CA5770312E}">
      <dgm:prSet phldrT="[Texto]"/>
      <dgm:spPr/>
      <dgm:t>
        <a:bodyPr/>
        <a:lstStyle/>
        <a:p>
          <a:r>
            <a:rPr lang="es-E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Cor</a:t>
          </a:r>
          <a:endParaRPr lang="es-CO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CFE505-B015-4DF1-93EA-A234B3CD48E1}" type="parTrans" cxnId="{16374D56-769C-48FF-8F6C-A173AA12ECB1}">
      <dgm:prSet/>
      <dgm:spPr/>
      <dgm:t>
        <a:bodyPr/>
        <a:lstStyle/>
        <a:p>
          <a:endParaRPr lang="es-CO"/>
        </a:p>
      </dgm:t>
    </dgm:pt>
    <dgm:pt modelId="{70B07C88-8F1F-469D-883D-B878F1635EBC}" type="sibTrans" cxnId="{16374D56-769C-48FF-8F6C-A173AA12ECB1}">
      <dgm:prSet/>
      <dgm:spPr/>
      <dgm:t>
        <a:bodyPr/>
        <a:lstStyle/>
        <a:p>
          <a:endParaRPr lang="es-CO"/>
        </a:p>
      </dgm:t>
    </dgm:pt>
    <dgm:pt modelId="{468DEE8D-1440-405E-ABA9-6FB46F240915}">
      <dgm:prSet phldrT="[Texto]"/>
      <dgm:spPr/>
      <dgm:t>
        <a:bodyPr/>
        <a:lstStyle/>
        <a:p>
          <a:r>
            <a:rPr lang="es-CO" b="1" dirty="0">
              <a:latin typeface="Times New Roman" panose="02020603050405020304" pitchFamily="18" charset="0"/>
              <a:cs typeface="Times New Roman" panose="02020603050405020304" pitchFamily="18" charset="0"/>
            </a:rPr>
            <a:t>Z potencial</a:t>
          </a:r>
        </a:p>
      </dgm:t>
    </dgm:pt>
    <dgm:pt modelId="{B1B10436-730D-4DB1-891D-380B44FE9E17}" type="parTrans" cxnId="{3361F943-5B1F-4DC4-B7A1-324D22901563}">
      <dgm:prSet/>
      <dgm:spPr/>
      <dgm:t>
        <a:bodyPr/>
        <a:lstStyle/>
        <a:p>
          <a:endParaRPr lang="es-CO"/>
        </a:p>
      </dgm:t>
    </dgm:pt>
    <dgm:pt modelId="{DAE6B4A6-2E0A-4E27-A26E-64DC618B9D45}" type="sibTrans" cxnId="{3361F943-5B1F-4DC4-B7A1-324D22901563}">
      <dgm:prSet/>
      <dgm:spPr/>
      <dgm:t>
        <a:bodyPr/>
        <a:lstStyle/>
        <a:p>
          <a:endParaRPr lang="es-CO"/>
        </a:p>
      </dgm:t>
    </dgm:pt>
    <dgm:pt modelId="{35F9659D-0274-4C26-901A-1B81D9A38A8A}" type="pres">
      <dgm:prSet presAssocID="{C963B89B-614D-4C4B-B309-B36F8EB0258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779B6A0-B46C-4B07-869D-ED9F2FAC61DE}" type="pres">
      <dgm:prSet presAssocID="{B8801B7F-08D3-4250-B4C7-D435DA528AB4}" presName="Accent1" presStyleCnt="0"/>
      <dgm:spPr/>
    </dgm:pt>
    <dgm:pt modelId="{00DE291F-7E81-4E49-9EE9-799C663CBE2E}" type="pres">
      <dgm:prSet presAssocID="{B8801B7F-08D3-4250-B4C7-D435DA528AB4}" presName="Accent" presStyleLbl="node1" presStyleIdx="0" presStyleCnt="3"/>
      <dgm:spPr/>
    </dgm:pt>
    <dgm:pt modelId="{8A641D54-CEF6-4077-8C25-E6F46A2A6ADC}" type="pres">
      <dgm:prSet presAssocID="{B8801B7F-08D3-4250-B4C7-D435DA528AB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BBD3E2CE-542E-4D83-964A-94B88F9ACBC5}" type="pres">
      <dgm:prSet presAssocID="{A0390E27-1EC1-47DF-991B-17CA5770312E}" presName="Accent2" presStyleCnt="0"/>
      <dgm:spPr/>
    </dgm:pt>
    <dgm:pt modelId="{74DE87BF-EAC8-474F-8FFC-403578FAE381}" type="pres">
      <dgm:prSet presAssocID="{A0390E27-1EC1-47DF-991B-17CA5770312E}" presName="Accent" presStyleLbl="node1" presStyleIdx="1" presStyleCnt="3"/>
      <dgm:spPr/>
    </dgm:pt>
    <dgm:pt modelId="{B673308B-EB4C-4B74-8A2D-077E5B5C73F7}" type="pres">
      <dgm:prSet presAssocID="{A0390E27-1EC1-47DF-991B-17CA5770312E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B3E26EA-A53E-40F5-93B9-90012A45C62C}" type="pres">
      <dgm:prSet presAssocID="{468DEE8D-1440-405E-ABA9-6FB46F240915}" presName="Accent3" presStyleCnt="0"/>
      <dgm:spPr/>
    </dgm:pt>
    <dgm:pt modelId="{19B931DC-8EEE-48FE-96CA-5B408CBBD0FC}" type="pres">
      <dgm:prSet presAssocID="{468DEE8D-1440-405E-ABA9-6FB46F240915}" presName="Accent" presStyleLbl="node1" presStyleIdx="2" presStyleCnt="3"/>
      <dgm:spPr/>
    </dgm:pt>
    <dgm:pt modelId="{AFBACE91-58D8-43C4-A03C-DD36CCD81BBB}" type="pres">
      <dgm:prSet presAssocID="{468DEE8D-1440-405E-ABA9-6FB46F240915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E5127630-5BEB-4A44-B70C-F1F7A91960C6}" type="presOf" srcId="{B8801B7F-08D3-4250-B4C7-D435DA528AB4}" destId="{8A641D54-CEF6-4077-8C25-E6F46A2A6ADC}" srcOrd="0" destOrd="0" presId="urn:microsoft.com/office/officeart/2009/layout/CircleArrowProcess"/>
    <dgm:cxn modelId="{3361F943-5B1F-4DC4-B7A1-324D22901563}" srcId="{C963B89B-614D-4C4B-B309-B36F8EB02586}" destId="{468DEE8D-1440-405E-ABA9-6FB46F240915}" srcOrd="2" destOrd="0" parTransId="{B1B10436-730D-4DB1-891D-380B44FE9E17}" sibTransId="{DAE6B4A6-2E0A-4E27-A26E-64DC618B9D45}"/>
    <dgm:cxn modelId="{60C2BE66-E5F1-450B-84E6-C72A671FC976}" type="presOf" srcId="{468DEE8D-1440-405E-ABA9-6FB46F240915}" destId="{AFBACE91-58D8-43C4-A03C-DD36CCD81BBB}" srcOrd="0" destOrd="0" presId="urn:microsoft.com/office/officeart/2009/layout/CircleArrowProcess"/>
    <dgm:cxn modelId="{16374D56-769C-48FF-8F6C-A173AA12ECB1}" srcId="{C963B89B-614D-4C4B-B309-B36F8EB02586}" destId="{A0390E27-1EC1-47DF-991B-17CA5770312E}" srcOrd="1" destOrd="0" parTransId="{9FCFE505-B015-4DF1-93EA-A234B3CD48E1}" sibTransId="{70B07C88-8F1F-469D-883D-B878F1635EBC}"/>
    <dgm:cxn modelId="{1EDEBF83-A1C7-4FCB-B42E-E61D66B728A6}" type="presOf" srcId="{C963B89B-614D-4C4B-B309-B36F8EB02586}" destId="{35F9659D-0274-4C26-901A-1B81D9A38A8A}" srcOrd="0" destOrd="0" presId="urn:microsoft.com/office/officeart/2009/layout/CircleArrowProcess"/>
    <dgm:cxn modelId="{35D8CCAA-3B4A-4F6A-82CF-D545D0BFA3BB}" type="presOf" srcId="{A0390E27-1EC1-47DF-991B-17CA5770312E}" destId="{B673308B-EB4C-4B74-8A2D-077E5B5C73F7}" srcOrd="0" destOrd="0" presId="urn:microsoft.com/office/officeart/2009/layout/CircleArrowProcess"/>
    <dgm:cxn modelId="{2472D8C0-F012-4A32-8335-7B906594D3BD}" srcId="{C963B89B-614D-4C4B-B309-B36F8EB02586}" destId="{B8801B7F-08D3-4250-B4C7-D435DA528AB4}" srcOrd="0" destOrd="0" parTransId="{AE729890-E218-46E0-B90F-F268BF9A405C}" sibTransId="{5EAFFCFE-F106-49C4-9669-89E1D2E859BE}"/>
    <dgm:cxn modelId="{D1089920-3264-40C6-8F62-D9775BE014ED}" type="presParOf" srcId="{35F9659D-0274-4C26-901A-1B81D9A38A8A}" destId="{C779B6A0-B46C-4B07-869D-ED9F2FAC61DE}" srcOrd="0" destOrd="0" presId="urn:microsoft.com/office/officeart/2009/layout/CircleArrowProcess"/>
    <dgm:cxn modelId="{AA072A7A-6A16-4816-B022-D53459C2C58E}" type="presParOf" srcId="{C779B6A0-B46C-4B07-869D-ED9F2FAC61DE}" destId="{00DE291F-7E81-4E49-9EE9-799C663CBE2E}" srcOrd="0" destOrd="0" presId="urn:microsoft.com/office/officeart/2009/layout/CircleArrowProcess"/>
    <dgm:cxn modelId="{F138B809-2651-47D0-9157-D0266BC234C1}" type="presParOf" srcId="{35F9659D-0274-4C26-901A-1B81D9A38A8A}" destId="{8A641D54-CEF6-4077-8C25-E6F46A2A6ADC}" srcOrd="1" destOrd="0" presId="urn:microsoft.com/office/officeart/2009/layout/CircleArrowProcess"/>
    <dgm:cxn modelId="{6E12E2BA-5B24-4758-9210-08F40A074AE8}" type="presParOf" srcId="{35F9659D-0274-4C26-901A-1B81D9A38A8A}" destId="{BBD3E2CE-542E-4D83-964A-94B88F9ACBC5}" srcOrd="2" destOrd="0" presId="urn:microsoft.com/office/officeart/2009/layout/CircleArrowProcess"/>
    <dgm:cxn modelId="{2FA8EF07-395E-4050-9BFC-4AF464BC1C59}" type="presParOf" srcId="{BBD3E2CE-542E-4D83-964A-94B88F9ACBC5}" destId="{74DE87BF-EAC8-474F-8FFC-403578FAE381}" srcOrd="0" destOrd="0" presId="urn:microsoft.com/office/officeart/2009/layout/CircleArrowProcess"/>
    <dgm:cxn modelId="{D6B6E6BA-5530-43CF-B344-373462176C6A}" type="presParOf" srcId="{35F9659D-0274-4C26-901A-1B81D9A38A8A}" destId="{B673308B-EB4C-4B74-8A2D-077E5B5C73F7}" srcOrd="3" destOrd="0" presId="urn:microsoft.com/office/officeart/2009/layout/CircleArrowProcess"/>
    <dgm:cxn modelId="{A18770D7-FB9D-482F-A691-DF313526EB0B}" type="presParOf" srcId="{35F9659D-0274-4C26-901A-1B81D9A38A8A}" destId="{1B3E26EA-A53E-40F5-93B9-90012A45C62C}" srcOrd="4" destOrd="0" presId="urn:microsoft.com/office/officeart/2009/layout/CircleArrowProcess"/>
    <dgm:cxn modelId="{3B774328-7B44-4D36-95AF-7462D4C2DC2F}" type="presParOf" srcId="{1B3E26EA-A53E-40F5-93B9-90012A45C62C}" destId="{19B931DC-8EEE-48FE-96CA-5B408CBBD0FC}" srcOrd="0" destOrd="0" presId="urn:microsoft.com/office/officeart/2009/layout/CircleArrowProcess"/>
    <dgm:cxn modelId="{AAC6250E-EB97-489E-B163-A97B251B98C0}" type="presParOf" srcId="{35F9659D-0274-4C26-901A-1B81D9A38A8A}" destId="{AFBACE91-58D8-43C4-A03C-DD36CCD81BB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E291F-7E81-4E49-9EE9-799C663CBE2E}">
      <dsp:nvSpPr>
        <dsp:cNvPr id="0" name=""/>
        <dsp:cNvSpPr/>
      </dsp:nvSpPr>
      <dsp:spPr>
        <a:xfrm>
          <a:off x="722493" y="0"/>
          <a:ext cx="918096" cy="9182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41D54-CEF6-4077-8C25-E6F46A2A6ADC}">
      <dsp:nvSpPr>
        <dsp:cNvPr id="0" name=""/>
        <dsp:cNvSpPr/>
      </dsp:nvSpPr>
      <dsp:spPr>
        <a:xfrm>
          <a:off x="925423" y="331511"/>
          <a:ext cx="510168" cy="25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DQO</a:t>
          </a:r>
          <a:endParaRPr lang="es-CO" sz="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5423" y="331511"/>
        <a:ext cx="510168" cy="255023"/>
      </dsp:txXfrm>
    </dsp:sp>
    <dsp:sp modelId="{74DE87BF-EAC8-474F-8FFC-403578FAE381}">
      <dsp:nvSpPr>
        <dsp:cNvPr id="0" name=""/>
        <dsp:cNvSpPr/>
      </dsp:nvSpPr>
      <dsp:spPr>
        <a:xfrm>
          <a:off x="467495" y="527594"/>
          <a:ext cx="918096" cy="9182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3308B-EB4C-4B74-8A2D-077E5B5C73F7}">
      <dsp:nvSpPr>
        <dsp:cNvPr id="0" name=""/>
        <dsp:cNvSpPr/>
      </dsp:nvSpPr>
      <dsp:spPr>
        <a:xfrm>
          <a:off x="671459" y="862157"/>
          <a:ext cx="510168" cy="25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Cor</a:t>
          </a:r>
          <a:endParaRPr lang="es-CO" sz="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1459" y="862157"/>
        <a:ext cx="510168" cy="255023"/>
      </dsp:txXfrm>
    </dsp:sp>
    <dsp:sp modelId="{19B931DC-8EEE-48FE-96CA-5B408CBBD0FC}">
      <dsp:nvSpPr>
        <dsp:cNvPr id="0" name=""/>
        <dsp:cNvSpPr/>
      </dsp:nvSpPr>
      <dsp:spPr>
        <a:xfrm>
          <a:off x="787838" y="1118325"/>
          <a:ext cx="788787" cy="78910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ACE91-58D8-43C4-A03C-DD36CCD81BBB}">
      <dsp:nvSpPr>
        <dsp:cNvPr id="0" name=""/>
        <dsp:cNvSpPr/>
      </dsp:nvSpPr>
      <dsp:spPr>
        <a:xfrm>
          <a:off x="926630" y="1393567"/>
          <a:ext cx="510168" cy="255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 potencial</a:t>
          </a:r>
        </a:p>
      </dsp:txBody>
      <dsp:txXfrm>
        <a:off x="926630" y="1393567"/>
        <a:ext cx="510168" cy="255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10786-A885-8242-1D0F-8DCE8552B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BB1A8-2582-AC36-A850-4A9E0C4F7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7D3CED-3F7C-06FC-DE9B-C5339499E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81BB1E-9D95-49DB-870E-721F8FE6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0CDB48-967E-B9B1-E03E-2C9218E9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24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F2A37-8B0C-E1CE-7EBA-5C78013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E31471-023B-3973-9B31-CAEF641BF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B4E6B-3F32-0E47-9A6E-CB561941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AB7BC7-268F-7E73-7003-CE7400D3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E3AC5F-AF74-7BF7-BF03-81A78603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95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A88A44-5D0E-FED3-4BC2-DA8C1DE41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A856FE-B1FC-B983-5B76-CC71433F0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362DD8-2B8D-6478-02A8-46862887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B9D41B-3D9E-73D7-BC3F-1416508C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374BEF-5FD2-FF91-ED1C-1230FC1B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44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A8986-6827-2E66-1771-3CBD8B27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A3FC92-5E21-A78D-66AB-B005EF32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F6C234-62E8-2154-EAB3-D1F40968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F22EC6-2661-A82F-FD02-A75EE631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DC28AC-D2DE-4ACF-01ED-65672456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50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A688B-3EB0-FAE5-61D0-9AE6893D2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33A8E-AF59-969A-C871-E4F910C6E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A583D2-D2B2-AE4B-5E4E-BE342DEF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382074-CDDE-C759-D21D-2DCB3211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BF1F42-25E2-7EEB-BA16-22BBEFC2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62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3BE82-54AB-E0CF-724A-31D7B5AF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B08DCB-8BE1-C5ED-617E-6017A774F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67CCF9-C748-17C5-8263-BA22D283C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B75FA2-87A6-6121-EFF6-F33182C2E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047B22-AC94-8098-50EA-5677DC3F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BE414F-A718-E0FE-7B6B-BF1E05F3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340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DE28E-E172-2C25-11B6-DD2754A1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FD8373-BAC8-5CD8-6A9B-3F8FE033E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90B0B6-76D4-2178-294A-A8D56D80E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0FF48F-36D8-CA8E-2541-632D73789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733493D-47C4-DB51-F5AF-07D4CAD1B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1F803D-6FDF-42EC-D7D3-69A06274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023DBE-04AF-E32A-F9A3-3B606439B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096823-E358-6F48-6819-631CAC65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37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E2328-E88C-3A5E-B7CB-A9E6643D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5280EA-153E-D0A7-3E0A-47DDC150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7FB44F-7E7E-2ABC-4712-242ECE6C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1C44CB-5C17-8C97-4E82-1ABED7B9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595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D7C40B-8CFA-3274-B324-E9F21968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CC4D40-CD0D-E296-EAFF-688D5689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1105CA-DA30-8DA3-B80F-F57B2785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02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3D936-DF61-6024-7EE5-37410BA4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5DD79D-30B6-B082-7BDF-81304114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F5107-FBD8-30D8-C28B-8C019ED3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F23F32-DD6B-347D-3711-17F92C8B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5DB3D6-C72F-76B2-7315-1F58A9AB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592366-8689-662B-8974-22BBD5910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97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6E44C-8218-534A-DB5E-386AFEAD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30BC5E-646A-9C3B-7038-53A0F6689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6A4FF-44C9-15E0-3ACB-4ED0DF8B0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E06555-467B-37B1-9A86-3F0CD0FA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15137F-E097-B7DB-1084-259981C5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D1BD94-267D-0D0B-58AD-9FE59EDF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863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369DBA-293E-80CE-2493-6F754CF9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CE54C5-BB93-31BE-AE44-183FFC28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BBA2E-F4F5-46CF-2F9F-695F5C7BA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8B74-7F2D-4822-A48E-23E09B18BEB3}" type="datetimeFigureOut">
              <a:rPr lang="es-CO" smtClean="0"/>
              <a:t>12/06/2022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0F70FB-0A31-F7C7-09E6-FDE941D17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41F4B0-32BD-11EB-A053-E987E8C74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9790-0EEB-4184-A408-65731E5BB23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628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1">
                <a:lumMod val="5000"/>
                <a:lumOff val="9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9E1DD93-F504-2FE9-125A-D0DC8731C728}"/>
              </a:ext>
            </a:extLst>
          </p:cNvPr>
          <p:cNvSpPr txBox="1"/>
          <p:nvPr/>
        </p:nvSpPr>
        <p:spPr>
          <a:xfrm>
            <a:off x="0" y="0"/>
            <a:ext cx="12192000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de substâncias húmicas em lixiviados do Centro de Tratamento de Resíduos de Gomecello e o seu tratamento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Brayan Riascos</a:t>
            </a:r>
          </a:p>
          <a:p>
            <a:pPr algn="ctr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de Salamanca -  </a:t>
            </a:r>
            <a:r>
              <a:rPr lang="es-C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Endereço: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brayanriascos@usal.es</a:t>
            </a:r>
            <a:endParaRPr lang="es-C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5E679B4-7B43-0CE4-D037-07ACB164D1C8}"/>
              </a:ext>
            </a:extLst>
          </p:cNvPr>
          <p:cNvSpPr/>
          <p:nvPr/>
        </p:nvSpPr>
        <p:spPr>
          <a:xfrm>
            <a:off x="83127" y="858982"/>
            <a:ext cx="2937164" cy="587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AE9DAC1-0BBE-5122-111D-5E056F9A1DB8}"/>
              </a:ext>
            </a:extLst>
          </p:cNvPr>
          <p:cNvSpPr/>
          <p:nvPr/>
        </p:nvSpPr>
        <p:spPr>
          <a:xfrm>
            <a:off x="3109491" y="858982"/>
            <a:ext cx="2919847" cy="587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A87DF99-4585-70F4-3BDC-7C9A611211A3}"/>
              </a:ext>
            </a:extLst>
          </p:cNvPr>
          <p:cNvSpPr/>
          <p:nvPr/>
        </p:nvSpPr>
        <p:spPr>
          <a:xfrm>
            <a:off x="6136409" y="858982"/>
            <a:ext cx="2919847" cy="587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4F20F83-097F-1793-B987-207D627CB596}"/>
              </a:ext>
            </a:extLst>
          </p:cNvPr>
          <p:cNvSpPr/>
          <p:nvPr/>
        </p:nvSpPr>
        <p:spPr>
          <a:xfrm>
            <a:off x="9189026" y="858983"/>
            <a:ext cx="2919847" cy="587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C5AFD5C-2DEE-2E95-5EEC-CBDC7A6CCEDF}"/>
              </a:ext>
            </a:extLst>
          </p:cNvPr>
          <p:cNvSpPr txBox="1"/>
          <p:nvPr/>
        </p:nvSpPr>
        <p:spPr>
          <a:xfrm>
            <a:off x="83127" y="1185232"/>
            <a:ext cx="29025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lixiviado é um líquido gerado após a decomposição de resíduos sólidos em aterros e contém substâncias orgânicas como os ácidos húmicos (HA). As </a:t>
            </a:r>
            <a:r>
              <a:rPr lang="pt-BR" sz="11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dificultam o tratamento do lixiviado uma vez que uma grande parte da fracção orgânica não pode ser removida. Neste trabalho experimental, foi avaliado o processo de floculação sensível ao pH de uma amostra de lixiviado do Centro de Tratamento de Resíduos de Gomecello (CTR).</a:t>
            </a:r>
          </a:p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hipótese é que parte da matéria orgânica precipitada pela redução do pH é composta por ácidos húmicos presentes no lixiviado. Ao baixar o pH, os ácidos carboxílicos nos ácidos húmicos são protonados, favorecendo a sua aglomeração e precipitação no lixiviado.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F61014-F163-BDC1-C180-B8CC5C8755D5}"/>
              </a:ext>
            </a:extLst>
          </p:cNvPr>
          <p:cNvSpPr txBox="1"/>
          <p:nvPr/>
        </p:nvSpPr>
        <p:spPr>
          <a:xfrm>
            <a:off x="83127" y="858982"/>
            <a:ext cx="2937164" cy="27699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es-CO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E1AAA6F-3812-CB12-A8DE-8B0BFFA37B1C}"/>
              </a:ext>
            </a:extLst>
          </p:cNvPr>
          <p:cNvSpPr txBox="1"/>
          <p:nvPr/>
        </p:nvSpPr>
        <p:spPr>
          <a:xfrm>
            <a:off x="83127" y="3967817"/>
            <a:ext cx="2937164" cy="27699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Objectivos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2C4A92D-2581-EC43-77C9-F104B090F967}"/>
              </a:ext>
            </a:extLst>
          </p:cNvPr>
          <p:cNvSpPr txBox="1"/>
          <p:nvPr/>
        </p:nvSpPr>
        <p:spPr>
          <a:xfrm>
            <a:off x="91785" y="4271096"/>
            <a:ext cx="288521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Objectivo geral.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Avaliar as alterações na concentração da procura química de oxigénio e a cor das amostras de lixiviado do Gomecello CTR, geradas por um processo de floculação sensível ao pH.</a:t>
            </a:r>
          </a:p>
          <a:p>
            <a:r>
              <a:rPr lang="pt-BR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Objectivos específicos.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Executar o processo de redução controlada do pH do lixiviado.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Analisar os valores Z potenciais obtidos nas amostras de lixiviado em função do seu valor de pH.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Determinar os valores de pH em que a redução da COD e a cor são mais elevadas.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C398E06-A8BE-0694-84F6-C13309ED7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36"/>
          <a:stretch/>
        </p:blipFill>
        <p:spPr>
          <a:xfrm>
            <a:off x="3145335" y="3802727"/>
            <a:ext cx="2826423" cy="1017127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6099DC2C-A7EE-281D-B190-3451A9C7B881}"/>
              </a:ext>
            </a:extLst>
          </p:cNvPr>
          <p:cNvSpPr txBox="1"/>
          <p:nvPr/>
        </p:nvSpPr>
        <p:spPr>
          <a:xfrm>
            <a:off x="3118428" y="858982"/>
            <a:ext cx="2919846" cy="27699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3190D5CA-915F-913B-F8D2-9A44AB9E0C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287236"/>
              </p:ext>
            </p:extLst>
          </p:nvPr>
        </p:nvGraphicFramePr>
        <p:xfrm>
          <a:off x="4220057" y="1491074"/>
          <a:ext cx="2108086" cy="190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3AE830D5-56D8-85DD-7208-A5C1D234A2F3}"/>
              </a:ext>
            </a:extLst>
          </p:cNvPr>
          <p:cNvSpPr txBox="1"/>
          <p:nvPr/>
        </p:nvSpPr>
        <p:spPr>
          <a:xfrm>
            <a:off x="3088072" y="3405410"/>
            <a:ext cx="29025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solidFill>
                  <a:schemeClr val="accent1">
                    <a:lumMod val="50000"/>
                  </a:schemeClr>
                </a:solidFill>
              </a:rPr>
              <a:t>2. Redução controlada do pH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2EB9189-716C-F88D-5D5A-C586CE22A9D9}"/>
              </a:ext>
            </a:extLst>
          </p:cNvPr>
          <p:cNvSpPr txBox="1"/>
          <p:nvPr/>
        </p:nvSpPr>
        <p:spPr>
          <a:xfrm>
            <a:off x="3118427" y="1185232"/>
            <a:ext cx="291984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Procedimientos analíticos</a:t>
            </a:r>
          </a:p>
          <a:p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F3107A4-1CC7-DEE3-A92E-B98F24D8CEE9}"/>
              </a:ext>
            </a:extLst>
          </p:cNvPr>
          <p:cNvSpPr txBox="1"/>
          <p:nvPr/>
        </p:nvSpPr>
        <p:spPr>
          <a:xfrm>
            <a:off x="3128750" y="1663418"/>
            <a:ext cx="10639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</a:t>
            </a:r>
            <a:r>
              <a:rPr lang="es-CO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Standard </a:t>
            </a:r>
            <a:r>
              <a:rPr lang="es-CO" sz="11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s-CO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B67DFCA-D293-1AE8-CE6C-FE32807EEB24}"/>
              </a:ext>
            </a:extLst>
          </p:cNvPr>
          <p:cNvCxnSpPr/>
          <p:nvPr/>
        </p:nvCxnSpPr>
        <p:spPr>
          <a:xfrm>
            <a:off x="4183705" y="1682766"/>
            <a:ext cx="0" cy="9264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60A471C7-C13F-AF68-D1A3-3C13286E1073}"/>
              </a:ext>
            </a:extLst>
          </p:cNvPr>
          <p:cNvCxnSpPr>
            <a:cxnSpLocks/>
          </p:cNvCxnSpPr>
          <p:nvPr/>
        </p:nvCxnSpPr>
        <p:spPr>
          <a:xfrm>
            <a:off x="4186865" y="1678868"/>
            <a:ext cx="1957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CE80C0CC-37D9-7226-44E0-9FF1AAA82C3F}"/>
              </a:ext>
            </a:extLst>
          </p:cNvPr>
          <p:cNvCxnSpPr>
            <a:cxnSpLocks/>
          </p:cNvCxnSpPr>
          <p:nvPr/>
        </p:nvCxnSpPr>
        <p:spPr>
          <a:xfrm flipV="1">
            <a:off x="4192697" y="2602332"/>
            <a:ext cx="199661" cy="27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12EFF82-E540-3B35-8F22-62886061C642}"/>
              </a:ext>
            </a:extLst>
          </p:cNvPr>
          <p:cNvCxnSpPr>
            <a:cxnSpLocks/>
          </p:cNvCxnSpPr>
          <p:nvPr/>
        </p:nvCxnSpPr>
        <p:spPr>
          <a:xfrm flipH="1" flipV="1">
            <a:off x="3961298" y="2116638"/>
            <a:ext cx="234448" cy="3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E50A9AF-168E-D37A-C4A6-C0AC15E78933}"/>
              </a:ext>
            </a:extLst>
          </p:cNvPr>
          <p:cNvSpPr txBox="1"/>
          <p:nvPr/>
        </p:nvSpPr>
        <p:spPr>
          <a:xfrm>
            <a:off x="3153413" y="4808509"/>
            <a:ext cx="2832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Esquema experimental de redução de pH: volumen 10 ml</a:t>
            </a:r>
            <a:endParaRPr lang="es-CO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72CBB2E-C964-CE5A-204C-11E10FE384F5}"/>
              </a:ext>
            </a:extLst>
          </p:cNvPr>
          <p:cNvSpPr txBox="1"/>
          <p:nvPr/>
        </p:nvSpPr>
        <p:spPr>
          <a:xfrm>
            <a:off x="6136410" y="858982"/>
            <a:ext cx="2919846" cy="27699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3330F30-FCF2-0A6A-2309-0F53CD1C3CCC}"/>
              </a:ext>
            </a:extLst>
          </p:cNvPr>
          <p:cNvSpPr txBox="1"/>
          <p:nvPr/>
        </p:nvSpPr>
        <p:spPr>
          <a:xfrm>
            <a:off x="9189027" y="843045"/>
            <a:ext cx="2919846" cy="27699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EE8EFB5-21E9-DB16-AD09-1306FA247900}"/>
              </a:ext>
            </a:extLst>
          </p:cNvPr>
          <p:cNvSpPr txBox="1"/>
          <p:nvPr/>
        </p:nvSpPr>
        <p:spPr>
          <a:xfrm>
            <a:off x="3141783" y="5366926"/>
            <a:ext cx="2815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pH foi reduzido através da aplicação de gotas de ácido sulfúrico 9M utilizando um agitador magnético a 200 rpm. Como os níveis de pH acima foram ajustados, foram recolhidas 12 amostras para análise subsequente da cor, COD e Z-potencial.</a:t>
            </a:r>
            <a:endParaRPr lang="es-CO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867E7008-7F36-D9FB-75E4-C2B62DC63F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098" y="1493128"/>
            <a:ext cx="2968469" cy="1585379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6AA4A139-BEF6-C7C5-7FB0-2452C20170FF}"/>
              </a:ext>
            </a:extLst>
          </p:cNvPr>
          <p:cNvSpPr txBox="1"/>
          <p:nvPr/>
        </p:nvSpPr>
        <p:spPr>
          <a:xfrm>
            <a:off x="6146732" y="1173859"/>
            <a:ext cx="2879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Redução da DQO por floculação a pH baixo</a:t>
            </a:r>
            <a:endParaRPr lang="es-CO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CF16B20-FA82-DCBD-F763-35574F6A886F}"/>
              </a:ext>
            </a:extLst>
          </p:cNvPr>
          <p:cNvSpPr txBox="1"/>
          <p:nvPr/>
        </p:nvSpPr>
        <p:spPr>
          <a:xfrm>
            <a:off x="6343163" y="2947188"/>
            <a:ext cx="21607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DQO inicial do lixiviado a pH 7,7</a:t>
            </a:r>
            <a:endParaRPr lang="es-CO" sz="1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0793725F-704B-9F13-D915-E02BE7522583}"/>
              </a:ext>
            </a:extLst>
          </p:cNvPr>
          <p:cNvSpPr/>
          <p:nvPr/>
        </p:nvSpPr>
        <p:spPr>
          <a:xfrm>
            <a:off x="6297261" y="3047139"/>
            <a:ext cx="91804" cy="7137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4D3C421-1B6F-666B-1CBB-578F15B942D7}"/>
              </a:ext>
            </a:extLst>
          </p:cNvPr>
          <p:cNvSpPr txBox="1"/>
          <p:nvPr/>
        </p:nvSpPr>
        <p:spPr>
          <a:xfrm>
            <a:off x="6384022" y="3116385"/>
            <a:ext cx="21109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DQO das amostras a pH controlado</a:t>
            </a:r>
            <a:endParaRPr lang="es-CO" sz="1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3E0915A-12EF-7777-E178-A47C0A2ABF02}"/>
              </a:ext>
            </a:extLst>
          </p:cNvPr>
          <p:cNvSpPr/>
          <p:nvPr/>
        </p:nvSpPr>
        <p:spPr>
          <a:xfrm>
            <a:off x="6309972" y="3207574"/>
            <a:ext cx="81717" cy="715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B04C7802-160A-8DAA-E920-0D5649EF9D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78899" y="3787915"/>
            <a:ext cx="2991737" cy="1741313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5706BBCB-EFC5-D4F1-292F-CDB362347F33}"/>
              </a:ext>
            </a:extLst>
          </p:cNvPr>
          <p:cNvSpPr txBox="1"/>
          <p:nvPr/>
        </p:nvSpPr>
        <p:spPr>
          <a:xfrm>
            <a:off x="6350830" y="5418013"/>
            <a:ext cx="26621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Absorvância inicial do lixiviado a pH 7,7</a:t>
            </a:r>
            <a:endParaRPr lang="es-CO" sz="1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100E932-82EF-9EF9-197A-AE07A60CF21A}"/>
              </a:ext>
            </a:extLst>
          </p:cNvPr>
          <p:cNvSpPr txBox="1"/>
          <p:nvPr/>
        </p:nvSpPr>
        <p:spPr>
          <a:xfrm>
            <a:off x="6343163" y="5560713"/>
            <a:ext cx="2501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Absorvância de amostras a pH controlado</a:t>
            </a:r>
            <a:endParaRPr lang="es-CO" sz="1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155FAD14-6004-0B18-5FE6-F70949FC2F98}"/>
              </a:ext>
            </a:extLst>
          </p:cNvPr>
          <p:cNvSpPr/>
          <p:nvPr/>
        </p:nvSpPr>
        <p:spPr>
          <a:xfrm>
            <a:off x="6300707" y="5494040"/>
            <a:ext cx="83315" cy="974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80E448F-365F-D9B8-BA64-284A788776B0}"/>
              </a:ext>
            </a:extLst>
          </p:cNvPr>
          <p:cNvSpPr/>
          <p:nvPr/>
        </p:nvSpPr>
        <p:spPr>
          <a:xfrm>
            <a:off x="6292166" y="5664067"/>
            <a:ext cx="91856" cy="80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86051960-15D9-F76E-478E-F529011DD1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13334" y="1327893"/>
            <a:ext cx="2812154" cy="1432673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6372812F-241A-72A5-EF22-C94473027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44121" y="2858083"/>
            <a:ext cx="2628870" cy="1451461"/>
          </a:xfrm>
          <a:prstGeom prst="rect">
            <a:avLst/>
          </a:prstGeom>
        </p:spPr>
      </p:pic>
      <p:sp>
        <p:nvSpPr>
          <p:cNvPr id="58" name="CuadroTexto 57">
            <a:extLst>
              <a:ext uri="{FF2B5EF4-FFF2-40B4-BE49-F238E27FC236}">
                <a16:creationId xmlns:a16="http://schemas.microsoft.com/office/drawing/2014/main" id="{AE294803-6FAD-91AE-2ACB-329432F88FE0}"/>
              </a:ext>
            </a:extLst>
          </p:cNvPr>
          <p:cNvSpPr txBox="1"/>
          <p:nvPr/>
        </p:nvSpPr>
        <p:spPr>
          <a:xfrm>
            <a:off x="6177087" y="3505553"/>
            <a:ext cx="2910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Redução da cor na floculação a pH baixo</a:t>
            </a:r>
            <a:endParaRPr lang="es-CO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1F2CABEC-C1CA-5FB4-805D-66848D7494A6}"/>
              </a:ext>
            </a:extLst>
          </p:cNvPr>
          <p:cNvSpPr txBox="1"/>
          <p:nvPr/>
        </p:nvSpPr>
        <p:spPr>
          <a:xfrm>
            <a:off x="9222388" y="1101245"/>
            <a:ext cx="29949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Influência do potencial Z</a:t>
            </a:r>
            <a:endParaRPr lang="es-CO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6F26882-5E49-F381-15D2-5755396EE66A}"/>
              </a:ext>
            </a:extLst>
          </p:cNvPr>
          <p:cNvSpPr txBox="1"/>
          <p:nvPr/>
        </p:nvSpPr>
        <p:spPr>
          <a:xfrm>
            <a:off x="9246339" y="2619275"/>
            <a:ext cx="26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Agregação de ácido húmico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57BE398-5613-D2BF-07D7-DB2500F3F66C}"/>
              </a:ext>
            </a:extLst>
          </p:cNvPr>
          <p:cNvSpPr txBox="1"/>
          <p:nvPr/>
        </p:nvSpPr>
        <p:spPr>
          <a:xfrm>
            <a:off x="9189025" y="4309544"/>
            <a:ext cx="2919846" cy="27699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	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76F091FD-44D1-78CD-9485-AAF9079069C4}"/>
              </a:ext>
            </a:extLst>
          </p:cNvPr>
          <p:cNvSpPr txBox="1"/>
          <p:nvPr/>
        </p:nvSpPr>
        <p:spPr>
          <a:xfrm>
            <a:off x="9203403" y="4621995"/>
            <a:ext cx="28549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floculação da fracção orgânica do lixiviado representada pelos ácidos húmicos é condicionada por variações no pH e no potencial Z. A valores baixos de pH (4,5 a 2) os ácidos carboxílicos e fenóis presentes nas moléculas de ácido húmico </a:t>
            </a:r>
            <a:r>
              <a:rPr lang="pt-BR" sz="11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protonan-se 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formam ligações de hidrogénio.  Além disso, os valores de potencial Z próximos da neutralidade promovem a desestabilização das partículas através de uma alteração das cargas eléctricas, o que induz a precipitação de substâncias húmicas no lixiviado. </a:t>
            </a:r>
            <a:endParaRPr lang="es-CO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40E91CEF-3C34-A357-A461-34A81207BF69}"/>
              </a:ext>
            </a:extLst>
          </p:cNvPr>
          <p:cNvSpPr txBox="1"/>
          <p:nvPr/>
        </p:nvSpPr>
        <p:spPr>
          <a:xfrm>
            <a:off x="6166668" y="5792387"/>
            <a:ext cx="28549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maior redução de COD do lixiviado foi observada a pH 2 com 86%. Por outro lado, a maior redução da cor do lixiviado foi obtida a pH 3,0 e pH 2,5 com uma eficiência de 87% e 90% respectivamente.</a:t>
            </a:r>
            <a:endParaRPr lang="es-CO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6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498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Rodriguez</dc:creator>
  <cp:lastModifiedBy>Paola Rodriguez</cp:lastModifiedBy>
  <cp:revision>14</cp:revision>
  <dcterms:created xsi:type="dcterms:W3CDTF">2022-06-11T22:50:40Z</dcterms:created>
  <dcterms:modified xsi:type="dcterms:W3CDTF">2022-06-13T01:26:58Z</dcterms:modified>
</cp:coreProperties>
</file>