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Estilo Claro 1 - Ênfas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Estilo Médio 1 - Ênfas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60" d="100"/>
          <a:sy n="160" d="100"/>
        </p:scale>
        <p:origin x="162"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atana\Dropbox\Natana%20Costa\TCC%20-%20RAI%20-%20BESA%20dezembro\RAI%20-%20Dados%20at&#233;%20dezembro\Dados%20RAI%20e%20TESTES%20plan.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N-NH4</c:v>
          </c:tx>
          <c:spPr>
            <a:ln w="12700" cap="rnd">
              <a:solidFill>
                <a:srgbClr val="DD23C2"/>
              </a:solidFill>
              <a:round/>
            </a:ln>
            <a:effectLst/>
          </c:spPr>
          <c:marker>
            <c:symbol val="circle"/>
            <c:size val="5"/>
            <c:spPr>
              <a:solidFill>
                <a:srgbClr val="DD23C2"/>
              </a:solidFill>
              <a:ln w="9525">
                <a:solidFill>
                  <a:srgbClr val="DD23C2"/>
                </a:solidFill>
              </a:ln>
              <a:effectLst/>
            </c:spPr>
          </c:marker>
          <c:cat>
            <c:strRef>
              <c:f>'Testes RAI'!$Y$2:$Y$15</c:f>
              <c:strCache>
                <c:ptCount val="14"/>
                <c:pt idx="0">
                  <c:v>UASB</c:v>
                </c:pt>
                <c:pt idx="3">
                  <c:v>1</c:v>
                </c:pt>
                <c:pt idx="4">
                  <c:v>1,3</c:v>
                </c:pt>
                <c:pt idx="5">
                  <c:v>2</c:v>
                </c:pt>
                <c:pt idx="6">
                  <c:v>2,3</c:v>
                </c:pt>
                <c:pt idx="7">
                  <c:v>3</c:v>
                </c:pt>
                <c:pt idx="8">
                  <c:v>3,3</c:v>
                </c:pt>
                <c:pt idx="9">
                  <c:v>4</c:v>
                </c:pt>
                <c:pt idx="10">
                  <c:v>4,3</c:v>
                </c:pt>
                <c:pt idx="11">
                  <c:v>5</c:v>
                </c:pt>
                <c:pt idx="12">
                  <c:v>5,3</c:v>
                </c:pt>
                <c:pt idx="13">
                  <c:v>6</c:v>
                </c:pt>
              </c:strCache>
            </c:strRef>
          </c:cat>
          <c:val>
            <c:numRef>
              <c:f>'Testes RAI'!$I$5:$I$18</c:f>
              <c:numCache>
                <c:formatCode>General</c:formatCode>
                <c:ptCount val="14"/>
                <c:pt idx="0" formatCode="0.00">
                  <c:v>25.779600000000006</c:v>
                </c:pt>
                <c:pt idx="2" formatCode="0.00">
                  <c:v>8.5931999999999995</c:v>
                </c:pt>
                <c:pt idx="3" formatCode="0.00">
                  <c:v>5.7288000000000006</c:v>
                </c:pt>
                <c:pt idx="4" formatCode="0.00">
                  <c:v>5.7288000000000006</c:v>
                </c:pt>
                <c:pt idx="5" formatCode="0.00">
                  <c:v>5.7288000000000006</c:v>
                </c:pt>
                <c:pt idx="6" formatCode="0.00">
                  <c:v>5.7288000000000006</c:v>
                </c:pt>
                <c:pt idx="7" formatCode="0.00">
                  <c:v>5.7288000000000006</c:v>
                </c:pt>
                <c:pt idx="8" formatCode="0.00">
                  <c:v>5.7288000000000006</c:v>
                </c:pt>
                <c:pt idx="9" formatCode="0.00">
                  <c:v>5.7288000000000006</c:v>
                </c:pt>
                <c:pt idx="10" formatCode="0.00">
                  <c:v>5.7288000000000006</c:v>
                </c:pt>
                <c:pt idx="11" formatCode="0.00">
                  <c:v>5.7288000000000006</c:v>
                </c:pt>
                <c:pt idx="12" formatCode="0.00">
                  <c:v>5.7288000000000006</c:v>
                </c:pt>
                <c:pt idx="13" formatCode="0.00">
                  <c:v>2.8643999999999989</c:v>
                </c:pt>
              </c:numCache>
            </c:numRef>
          </c:val>
          <c:smooth val="0"/>
          <c:extLst>
            <c:ext xmlns:c16="http://schemas.microsoft.com/office/drawing/2014/chart" uri="{C3380CC4-5D6E-409C-BE32-E72D297353CC}">
              <c16:uniqueId val="{00000000-0A6C-412E-836C-5114F39DA554}"/>
            </c:ext>
          </c:extLst>
        </c:ser>
        <c:ser>
          <c:idx val="1"/>
          <c:order val="1"/>
          <c:tx>
            <c:v>P-PO4^3</c:v>
          </c:tx>
          <c:spPr>
            <a:ln w="12700" cap="rnd">
              <a:solidFill>
                <a:srgbClr val="002060"/>
              </a:solidFill>
              <a:round/>
            </a:ln>
            <a:effectLst/>
          </c:spPr>
          <c:marker>
            <c:symbol val="triangle"/>
            <c:size val="5"/>
            <c:spPr>
              <a:solidFill>
                <a:srgbClr val="002060"/>
              </a:solidFill>
              <a:ln w="9525">
                <a:solidFill>
                  <a:srgbClr val="002060"/>
                </a:solidFill>
              </a:ln>
              <a:effectLst/>
            </c:spPr>
          </c:marker>
          <c:cat>
            <c:strRef>
              <c:f>'Testes RAI'!$Y$2:$Y$15</c:f>
              <c:strCache>
                <c:ptCount val="14"/>
                <c:pt idx="0">
                  <c:v>UASB</c:v>
                </c:pt>
                <c:pt idx="3">
                  <c:v>1</c:v>
                </c:pt>
                <c:pt idx="4">
                  <c:v>1,3</c:v>
                </c:pt>
                <c:pt idx="5">
                  <c:v>2</c:v>
                </c:pt>
                <c:pt idx="6">
                  <c:v>2,3</c:v>
                </c:pt>
                <c:pt idx="7">
                  <c:v>3</c:v>
                </c:pt>
                <c:pt idx="8">
                  <c:v>3,3</c:v>
                </c:pt>
                <c:pt idx="9">
                  <c:v>4</c:v>
                </c:pt>
                <c:pt idx="10">
                  <c:v>4,3</c:v>
                </c:pt>
                <c:pt idx="11">
                  <c:v>5</c:v>
                </c:pt>
                <c:pt idx="12">
                  <c:v>5,3</c:v>
                </c:pt>
                <c:pt idx="13">
                  <c:v>6</c:v>
                </c:pt>
              </c:strCache>
            </c:strRef>
          </c:cat>
          <c:val>
            <c:numRef>
              <c:f>'Testes RAI'!$L$5:$L$18</c:f>
              <c:numCache>
                <c:formatCode>General</c:formatCode>
                <c:ptCount val="14"/>
                <c:pt idx="0" formatCode="0.00">
                  <c:v>3.0265631052127286</c:v>
                </c:pt>
                <c:pt idx="2" formatCode="0.00">
                  <c:v>1.2202719507471511</c:v>
                </c:pt>
                <c:pt idx="3" formatCode="0.00">
                  <c:v>0.94705143998765196</c:v>
                </c:pt>
                <c:pt idx="4" formatCode="0.00">
                  <c:v>0.94705143998765196</c:v>
                </c:pt>
                <c:pt idx="5" formatCode="0.00">
                  <c:v>1.0988406126318182</c:v>
                </c:pt>
                <c:pt idx="6" formatCode="0.00">
                  <c:v>0.96223035725206851</c:v>
                </c:pt>
                <c:pt idx="7" formatCode="0.00">
                  <c:v>0.97740927451648518</c:v>
                </c:pt>
                <c:pt idx="8" formatCode="0.00">
                  <c:v>1.0533038608385681</c:v>
                </c:pt>
                <c:pt idx="9" formatCode="0.00">
                  <c:v>0.96223035725206851</c:v>
                </c:pt>
                <c:pt idx="10" formatCode="0.00">
                  <c:v>1.265808702540401</c:v>
                </c:pt>
                <c:pt idx="11" formatCode="0.00">
                  <c:v>1.3265243715980672</c:v>
                </c:pt>
                <c:pt idx="12" formatCode="0.00">
                  <c:v>1.5693870478287333</c:v>
                </c:pt>
                <c:pt idx="13" formatCode="0.00">
                  <c:v>1.4934924615066503</c:v>
                </c:pt>
              </c:numCache>
            </c:numRef>
          </c:val>
          <c:smooth val="0"/>
          <c:extLst>
            <c:ext xmlns:c16="http://schemas.microsoft.com/office/drawing/2014/chart" uri="{C3380CC4-5D6E-409C-BE32-E72D297353CC}">
              <c16:uniqueId val="{00000001-0A6C-412E-836C-5114F39DA554}"/>
            </c:ext>
          </c:extLst>
        </c:ser>
        <c:dLbls>
          <c:showLegendKey val="0"/>
          <c:showVal val="0"/>
          <c:showCatName val="0"/>
          <c:showSerName val="0"/>
          <c:showPercent val="0"/>
          <c:showBubbleSize val="0"/>
        </c:dLbls>
        <c:marker val="1"/>
        <c:smooth val="0"/>
        <c:axId val="513209048"/>
        <c:axId val="513206752"/>
      </c:lineChart>
      <c:lineChart>
        <c:grouping val="standard"/>
        <c:varyColors val="0"/>
        <c:ser>
          <c:idx val="2"/>
          <c:order val="2"/>
          <c:tx>
            <c:v>pH</c:v>
          </c:tx>
          <c:spPr>
            <a:ln w="12700" cap="rnd">
              <a:solidFill>
                <a:srgbClr val="92D050"/>
              </a:solidFill>
              <a:round/>
            </a:ln>
            <a:effectLst/>
          </c:spPr>
          <c:marker>
            <c:symbol val="diamond"/>
            <c:size val="5"/>
            <c:spPr>
              <a:solidFill>
                <a:srgbClr val="92D050"/>
              </a:solidFill>
              <a:ln w="9525">
                <a:noFill/>
              </a:ln>
              <a:effectLst/>
            </c:spPr>
          </c:marker>
          <c:val>
            <c:numRef>
              <c:f>'Testes RAI'!$B$5:$B$18</c:f>
              <c:numCache>
                <c:formatCode>General</c:formatCode>
                <c:ptCount val="14"/>
                <c:pt idx="0">
                  <c:v>8.08</c:v>
                </c:pt>
                <c:pt idx="2">
                  <c:v>11</c:v>
                </c:pt>
                <c:pt idx="3">
                  <c:v>11.06</c:v>
                </c:pt>
                <c:pt idx="4">
                  <c:v>11.05</c:v>
                </c:pt>
                <c:pt idx="5">
                  <c:v>11.1</c:v>
                </c:pt>
                <c:pt idx="6">
                  <c:v>10.93</c:v>
                </c:pt>
                <c:pt idx="7">
                  <c:v>10.91</c:v>
                </c:pt>
                <c:pt idx="8">
                  <c:v>10.89</c:v>
                </c:pt>
                <c:pt idx="9">
                  <c:v>10.81</c:v>
                </c:pt>
                <c:pt idx="10">
                  <c:v>10.51</c:v>
                </c:pt>
                <c:pt idx="11">
                  <c:v>10.35</c:v>
                </c:pt>
                <c:pt idx="12">
                  <c:v>10.17</c:v>
                </c:pt>
                <c:pt idx="13">
                  <c:v>10.039999999999999</c:v>
                </c:pt>
              </c:numCache>
            </c:numRef>
          </c:val>
          <c:smooth val="0"/>
          <c:extLst>
            <c:ext xmlns:c16="http://schemas.microsoft.com/office/drawing/2014/chart" uri="{C3380CC4-5D6E-409C-BE32-E72D297353CC}">
              <c16:uniqueId val="{00000002-0A6C-412E-836C-5114F39DA554}"/>
            </c:ext>
          </c:extLst>
        </c:ser>
        <c:dLbls>
          <c:showLegendKey val="0"/>
          <c:showVal val="0"/>
          <c:showCatName val="0"/>
          <c:showSerName val="0"/>
          <c:showPercent val="0"/>
          <c:showBubbleSize val="0"/>
        </c:dLbls>
        <c:marker val="1"/>
        <c:smooth val="0"/>
        <c:axId val="469392840"/>
        <c:axId val="469389560"/>
      </c:lineChart>
      <c:catAx>
        <c:axId val="513209048"/>
        <c:scaling>
          <c:orientation val="minMax"/>
        </c:scaling>
        <c:delete val="0"/>
        <c:axPos val="b"/>
        <c:title>
          <c:tx>
            <c:rich>
              <a:bodyPr rot="0" spcFirstLastPara="1" vertOverflow="ellipsis" vert="horz" wrap="square" anchor="ctr" anchorCtr="1"/>
              <a:lstStyle/>
              <a:p>
                <a:pPr>
                  <a:defRPr sz="6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pt-BR"/>
                  <a:t>Tempo (Horas)</a:t>
                </a:r>
              </a:p>
            </c:rich>
          </c:tx>
          <c:overlay val="0"/>
          <c:spPr>
            <a:noFill/>
            <a:ln>
              <a:noFill/>
            </a:ln>
            <a:effectLst/>
          </c:spPr>
          <c:txPr>
            <a:bodyPr rot="0" spcFirstLastPara="1" vertOverflow="ellipsis" vert="horz" wrap="square" anchor="ctr" anchorCtr="1"/>
            <a:lstStyle/>
            <a:p>
              <a:pPr>
                <a:defRPr sz="6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pt-PT"/>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pt-PT"/>
          </a:p>
        </c:txPr>
        <c:crossAx val="513206752"/>
        <c:crosses val="autoZero"/>
        <c:auto val="0"/>
        <c:lblAlgn val="ctr"/>
        <c:lblOffset val="100"/>
        <c:noMultiLvlLbl val="0"/>
      </c:catAx>
      <c:valAx>
        <c:axId val="513206752"/>
        <c:scaling>
          <c:orientation val="minMax"/>
          <c:max val="26"/>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6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pt-BR"/>
                  <a:t>NH4+ e PO43- (mg/L)</a:t>
                </a:r>
              </a:p>
            </c:rich>
          </c:tx>
          <c:overlay val="0"/>
          <c:spPr>
            <a:noFill/>
            <a:ln>
              <a:noFill/>
            </a:ln>
            <a:effectLst/>
          </c:spPr>
          <c:txPr>
            <a:bodyPr rot="-5400000" spcFirstLastPara="1" vertOverflow="ellipsis" vert="horz" wrap="square" anchor="ctr" anchorCtr="1"/>
            <a:lstStyle/>
            <a:p>
              <a:pPr>
                <a:defRPr sz="6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pt-PT"/>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pt-PT"/>
          </a:p>
        </c:txPr>
        <c:crossAx val="513209048"/>
        <c:crosses val="autoZero"/>
        <c:crossBetween val="between"/>
        <c:majorUnit val="3"/>
      </c:valAx>
      <c:valAx>
        <c:axId val="469389560"/>
        <c:scaling>
          <c:orientation val="minMax"/>
          <c:max val="12"/>
        </c:scaling>
        <c:delete val="0"/>
        <c:axPos val="r"/>
        <c:title>
          <c:tx>
            <c:rich>
              <a:bodyPr rot="-5400000" spcFirstLastPara="1" vertOverflow="ellipsis" vert="horz" wrap="square" anchor="ctr" anchorCtr="1"/>
              <a:lstStyle/>
              <a:p>
                <a:pPr>
                  <a:defRPr sz="6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pt-BR"/>
                  <a:t>Variação de pH</a:t>
                </a:r>
              </a:p>
            </c:rich>
          </c:tx>
          <c:overlay val="0"/>
          <c:spPr>
            <a:noFill/>
            <a:ln>
              <a:noFill/>
            </a:ln>
            <a:effectLst/>
          </c:spPr>
          <c:txPr>
            <a:bodyPr rot="-5400000" spcFirstLastPara="1" vertOverflow="ellipsis" vert="horz" wrap="square" anchor="ctr" anchorCtr="1"/>
            <a:lstStyle/>
            <a:p>
              <a:pPr>
                <a:defRPr sz="6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pt-PT"/>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pt-PT"/>
          </a:p>
        </c:txPr>
        <c:crossAx val="469392840"/>
        <c:crosses val="max"/>
        <c:crossBetween val="between"/>
        <c:majorUnit val="3"/>
      </c:valAx>
      <c:catAx>
        <c:axId val="469392840"/>
        <c:scaling>
          <c:orientation val="minMax"/>
        </c:scaling>
        <c:delete val="1"/>
        <c:axPos val="b"/>
        <c:majorTickMark val="out"/>
        <c:minorTickMark val="none"/>
        <c:tickLblPos val="nextTo"/>
        <c:crossAx val="469389560"/>
        <c:crosses val="autoZero"/>
        <c:auto val="1"/>
        <c:lblAlgn val="ctr"/>
        <c:lblOffset val="100"/>
        <c:noMultiLvlLbl val="0"/>
      </c:catAx>
      <c:spPr>
        <a:noFill/>
        <a:ln>
          <a:noFill/>
        </a:ln>
        <a:effectLst/>
      </c:spPr>
    </c:plotArea>
    <c:legend>
      <c:legendPos val="t"/>
      <c:layout>
        <c:manualLayout>
          <c:xMode val="edge"/>
          <c:yMode val="edge"/>
          <c:x val="0.26806605424321961"/>
          <c:y val="5.1218587565348347E-2"/>
          <c:w val="0.39720100612423448"/>
          <c:h val="9.2036172191245255E-2"/>
        </c:manualLayout>
      </c:layout>
      <c:overlay val="0"/>
      <c:spPr>
        <a:noFill/>
        <a:ln>
          <a:noFill/>
        </a:ln>
        <a:effectLst/>
      </c:spPr>
      <c:txPr>
        <a:bodyPr rot="0" spcFirstLastPara="1" vertOverflow="ellipsis" vert="horz" wrap="square" anchor="ctr" anchorCtr="1"/>
        <a:lstStyle/>
        <a:p>
          <a:pPr>
            <a:defRPr sz="6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pt-P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600">
          <a:solidFill>
            <a:sysClr val="windowText" lastClr="000000"/>
          </a:solidFill>
          <a:latin typeface="Times New Roman" panose="02020603050405020304" pitchFamily="18" charset="0"/>
          <a:cs typeface="Times New Roman" panose="02020603050405020304" pitchFamily="18" charset="0"/>
        </a:defRPr>
      </a:pPr>
      <a:endParaRPr lang="pt-PT"/>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0.33658</cdr:x>
      <cdr:y>0.03714</cdr:y>
    </cdr:from>
    <cdr:to>
      <cdr:x>0.42139</cdr:x>
      <cdr:y>0.14582</cdr:y>
    </cdr:to>
    <cdr:sp macro="" textlink="">
      <cdr:nvSpPr>
        <cdr:cNvPr id="2" name="CaixaDeTexto 8"/>
        <cdr:cNvSpPr txBox="1"/>
      </cdr:nvSpPr>
      <cdr:spPr>
        <a:xfrm xmlns:a="http://schemas.openxmlformats.org/drawingml/2006/main">
          <a:off x="1538854" y="64463"/>
          <a:ext cx="387727" cy="188644"/>
        </a:xfrm>
        <a:prstGeom xmlns:a="http://schemas.openxmlformats.org/drawingml/2006/main" prst="rect">
          <a:avLst/>
        </a:prstGeom>
        <a:solidFill xmlns:a="http://schemas.openxmlformats.org/drawingml/2006/main">
          <a:schemeClr val="bg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p xmlns:a="http://schemas.openxmlformats.org/drawingml/2006/main">
          <a:pPr algn="ctr">
            <a:lnSpc>
              <a:spcPct val="107000"/>
            </a:lnSpc>
            <a:spcAft>
              <a:spcPts val="800"/>
            </a:spcAft>
          </a:pPr>
          <a:r>
            <a:rPr lang="pt-BR" sz="7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NH</a:t>
          </a:r>
          <a:r>
            <a:rPr lang="pt-BR" sz="700" baseline="-250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4</a:t>
          </a:r>
          <a:r>
            <a:rPr lang="pt-BR" sz="700" baseline="300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a:t>
          </a:r>
          <a:endParaRPr lang="pt-BR" sz="700" dirty="0">
            <a:effectLst/>
            <a:latin typeface="Times New Roman" panose="02020603050405020304" pitchFamily="18" charset="0"/>
            <a:ea typeface="Tahoma" panose="020B0604030504040204" pitchFamily="34" charset="0"/>
            <a:cs typeface="Times New Roman" panose="02020603050405020304" pitchFamily="18" charset="0"/>
          </a:endParaRPr>
        </a:p>
      </cdr:txBody>
    </cdr:sp>
  </cdr:relSizeAnchor>
  <cdr:relSizeAnchor xmlns:cdr="http://schemas.openxmlformats.org/drawingml/2006/chartDrawing">
    <cdr:from>
      <cdr:x>0.47911</cdr:x>
      <cdr:y>0.03219</cdr:y>
    </cdr:from>
    <cdr:to>
      <cdr:x>0.56923</cdr:x>
      <cdr:y>0.15077</cdr:y>
    </cdr:to>
    <cdr:sp macro="" textlink="">
      <cdr:nvSpPr>
        <cdr:cNvPr id="3" name="CaixaDeTexto 8"/>
        <cdr:cNvSpPr txBox="1"/>
      </cdr:nvSpPr>
      <cdr:spPr>
        <a:xfrm xmlns:a="http://schemas.openxmlformats.org/drawingml/2006/main">
          <a:off x="2190480" y="55874"/>
          <a:ext cx="412043" cy="205822"/>
        </a:xfrm>
        <a:prstGeom xmlns:a="http://schemas.openxmlformats.org/drawingml/2006/main" prst="rect">
          <a:avLst/>
        </a:prstGeom>
        <a:solidFill xmlns:a="http://schemas.openxmlformats.org/drawingml/2006/main">
          <a:schemeClr val="bg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lnSpc>
              <a:spcPct val="107000"/>
            </a:lnSpc>
            <a:spcAft>
              <a:spcPts val="800"/>
            </a:spcAft>
          </a:pPr>
          <a:r>
            <a:rPr lang="pt-BR" sz="6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PO</a:t>
          </a:r>
          <a:r>
            <a:rPr lang="pt-BR" sz="600" baseline="-250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4</a:t>
          </a:r>
          <a:r>
            <a:rPr lang="pt-BR" sz="600" baseline="300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3-</a:t>
          </a:r>
          <a:endParaRPr lang="pt-BR" sz="600" dirty="0">
            <a:effectLst/>
            <a:latin typeface="Times New Roman" panose="02020603050405020304" pitchFamily="18" charset="0"/>
            <a:ea typeface="Tahoma" panose="020B0604030504040204" pitchFamily="34" charset="0"/>
            <a:cs typeface="Times New Roman" panose="02020603050405020304" pitchFamily="18" charset="0"/>
          </a:endParaRPr>
        </a:p>
      </cdr:txBody>
    </cdr:sp>
  </cdr:relSizeAnchor>
  <cdr:relSizeAnchor xmlns:cdr="http://schemas.openxmlformats.org/drawingml/2006/chartDrawing">
    <cdr:from>
      <cdr:x>0.04763</cdr:x>
      <cdr:y>0.81419</cdr:y>
    </cdr:from>
    <cdr:to>
      <cdr:x>0.21015</cdr:x>
      <cdr:y>0.88406</cdr:y>
    </cdr:to>
    <cdr:sp macro="" textlink="">
      <cdr:nvSpPr>
        <cdr:cNvPr id="4" name="CaixaDeTexto 8"/>
        <cdr:cNvSpPr txBox="1"/>
      </cdr:nvSpPr>
      <cdr:spPr>
        <a:xfrm xmlns:a="http://schemas.openxmlformats.org/drawingml/2006/main">
          <a:off x="217749" y="1413192"/>
          <a:ext cx="743042" cy="121273"/>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lnSpc>
              <a:spcPct val="107000"/>
            </a:lnSpc>
            <a:spcAft>
              <a:spcPts val="800"/>
            </a:spcAft>
          </a:pPr>
          <a:r>
            <a:rPr lang="pt-BR" sz="60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A</a:t>
          </a:r>
          <a:r>
            <a:rPr lang="pt-BR" sz="600" baseline="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fluente anaeróbio</a:t>
          </a:r>
          <a:endParaRPr lang="pt-BR" sz="600" dirty="0">
            <a:effectLst/>
            <a:latin typeface="Times New Roman" panose="02020603050405020304" pitchFamily="18" charset="0"/>
            <a:ea typeface="Tahoma" panose="020B0604030504040204" pitchFamily="34" charset="0"/>
            <a:cs typeface="Times New Roman" panose="02020603050405020304" pitchFamily="18" charset="0"/>
          </a:endParaRPr>
        </a:p>
      </cdr:txBody>
    </cdr:sp>
  </cdr:relSizeAnchor>
  <cdr:relSizeAnchor xmlns:cdr="http://schemas.openxmlformats.org/drawingml/2006/chartDrawing">
    <cdr:from>
      <cdr:x>0.15139</cdr:x>
      <cdr:y>0.11929</cdr:y>
    </cdr:from>
    <cdr:to>
      <cdr:x>0.33763</cdr:x>
      <cdr:y>0.19262</cdr:y>
    </cdr:to>
    <cdr:sp macro="" textlink="">
      <cdr:nvSpPr>
        <cdr:cNvPr id="5" name="CaixaDeTexto 8"/>
        <cdr:cNvSpPr txBox="1"/>
      </cdr:nvSpPr>
      <cdr:spPr>
        <a:xfrm xmlns:a="http://schemas.openxmlformats.org/drawingml/2006/main">
          <a:off x="692161" y="207048"/>
          <a:ext cx="851489" cy="12727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lnSpc>
              <a:spcPct val="107000"/>
            </a:lnSpc>
            <a:spcAft>
              <a:spcPts val="800"/>
            </a:spcAft>
          </a:pPr>
          <a:r>
            <a:rPr lang="pt-BR" sz="600" baseline="0" dirty="0">
              <a:solidFill>
                <a:schemeClr val="dk1"/>
              </a:solidFill>
              <a:effectLst/>
              <a:latin typeface="Times New Roman" panose="02020603050405020304" pitchFamily="18" charset="0"/>
              <a:ea typeface="Tahoma" panose="020B0604030504040204" pitchFamily="34" charset="0"/>
              <a:cs typeface="Times New Roman" panose="02020603050405020304" pitchFamily="18" charset="0"/>
            </a:rPr>
            <a:t>Alimentação RAI</a:t>
          </a:r>
          <a:endParaRPr lang="pt-BR" sz="600" dirty="0">
            <a:effectLst/>
            <a:latin typeface="Times New Roman" panose="02020603050405020304" pitchFamily="18" charset="0"/>
            <a:ea typeface="Tahoma" panose="020B0604030504040204" pitchFamily="34" charset="0"/>
            <a:cs typeface="Times New Roman" panose="02020603050405020304" pitchFamily="18" charset="0"/>
          </a:endParaRPr>
        </a:p>
      </cdr:txBody>
    </cdr:sp>
  </cdr:relSizeAnchor>
  <cdr:relSizeAnchor xmlns:cdr="http://schemas.openxmlformats.org/drawingml/2006/chartDrawing">
    <cdr:from>
      <cdr:x>0.21208</cdr:x>
      <cdr:y>0.19275</cdr:y>
    </cdr:from>
    <cdr:to>
      <cdr:x>0.26398</cdr:x>
      <cdr:y>0.84942</cdr:y>
    </cdr:to>
    <cdr:sp macro="" textlink="">
      <cdr:nvSpPr>
        <cdr:cNvPr id="6" name="Elipse 5"/>
        <cdr:cNvSpPr/>
      </cdr:nvSpPr>
      <cdr:spPr>
        <a:xfrm xmlns:a="http://schemas.openxmlformats.org/drawingml/2006/main">
          <a:off x="969609" y="334552"/>
          <a:ext cx="237287" cy="1139780"/>
        </a:xfrm>
        <a:prstGeom xmlns:a="http://schemas.openxmlformats.org/drawingml/2006/main" prst="ellipse">
          <a:avLst/>
        </a:prstGeom>
        <a:noFill xmlns:a="http://schemas.openxmlformats.org/drawingml/2006/main"/>
        <a:ln xmlns:a="http://schemas.openxmlformats.org/drawingml/2006/main" w="3175">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pt-B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pt-BR"/>
              <a:t>Clique para editar o título Mestre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9D4DC14C-8023-43D8-A7B1-2B24481A2F99}" type="datetimeFigureOut">
              <a:rPr lang="pt-BR" smtClean="0"/>
              <a:t>17/06/2022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18013DC-9AB2-4E91-9152-31493BA34A6E}" type="slidenum">
              <a:rPr lang="pt-BR" smtClean="0"/>
              <a:t>‹#›</a:t>
            </a:fld>
            <a:endParaRPr lang="pt-BR"/>
          </a:p>
        </p:txBody>
      </p:sp>
    </p:spTree>
    <p:extLst>
      <p:ext uri="{BB962C8B-B14F-4D97-AF65-F5344CB8AC3E}">
        <p14:creationId xmlns:p14="http://schemas.microsoft.com/office/powerpoint/2010/main" val="3920460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D4DC14C-8023-43D8-A7B1-2B24481A2F99}" type="datetimeFigureOut">
              <a:rPr lang="pt-BR" smtClean="0"/>
              <a:t>17/06/2022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18013DC-9AB2-4E91-9152-31493BA34A6E}" type="slidenum">
              <a:rPr lang="pt-BR" smtClean="0"/>
              <a:t>‹#›</a:t>
            </a:fld>
            <a:endParaRPr lang="pt-BR"/>
          </a:p>
        </p:txBody>
      </p:sp>
    </p:spTree>
    <p:extLst>
      <p:ext uri="{BB962C8B-B14F-4D97-AF65-F5344CB8AC3E}">
        <p14:creationId xmlns:p14="http://schemas.microsoft.com/office/powerpoint/2010/main" val="4229444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D4DC14C-8023-43D8-A7B1-2B24481A2F99}" type="datetimeFigureOut">
              <a:rPr lang="pt-BR" smtClean="0"/>
              <a:t>17/06/2022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18013DC-9AB2-4E91-9152-31493BA34A6E}" type="slidenum">
              <a:rPr lang="pt-BR" smtClean="0"/>
              <a:t>‹#›</a:t>
            </a:fld>
            <a:endParaRPr lang="pt-BR"/>
          </a:p>
        </p:txBody>
      </p:sp>
    </p:spTree>
    <p:extLst>
      <p:ext uri="{BB962C8B-B14F-4D97-AF65-F5344CB8AC3E}">
        <p14:creationId xmlns:p14="http://schemas.microsoft.com/office/powerpoint/2010/main" val="1564524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D4DC14C-8023-43D8-A7B1-2B24481A2F99}" type="datetimeFigureOut">
              <a:rPr lang="pt-BR" smtClean="0"/>
              <a:t>17/06/2022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18013DC-9AB2-4E91-9152-31493BA34A6E}" type="slidenum">
              <a:rPr lang="pt-BR" smtClean="0"/>
              <a:t>‹#›</a:t>
            </a:fld>
            <a:endParaRPr lang="pt-BR"/>
          </a:p>
        </p:txBody>
      </p:sp>
    </p:spTree>
    <p:extLst>
      <p:ext uri="{BB962C8B-B14F-4D97-AF65-F5344CB8AC3E}">
        <p14:creationId xmlns:p14="http://schemas.microsoft.com/office/powerpoint/2010/main" val="6666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pt-BR"/>
              <a:t>Clique para editar o título Mestre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9D4DC14C-8023-43D8-A7B1-2B24481A2F99}" type="datetimeFigureOut">
              <a:rPr lang="pt-BR" smtClean="0"/>
              <a:t>17/06/2022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18013DC-9AB2-4E91-9152-31493BA34A6E}" type="slidenum">
              <a:rPr lang="pt-BR" smtClean="0"/>
              <a:t>‹#›</a:t>
            </a:fld>
            <a:endParaRPr lang="pt-BR"/>
          </a:p>
        </p:txBody>
      </p:sp>
    </p:spTree>
    <p:extLst>
      <p:ext uri="{BB962C8B-B14F-4D97-AF65-F5344CB8AC3E}">
        <p14:creationId xmlns:p14="http://schemas.microsoft.com/office/powerpoint/2010/main" val="3214921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9D4DC14C-8023-43D8-A7B1-2B24481A2F99}" type="datetimeFigureOut">
              <a:rPr lang="pt-BR" smtClean="0"/>
              <a:t>17/06/2022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18013DC-9AB2-4E91-9152-31493BA34A6E}" type="slidenum">
              <a:rPr lang="pt-BR" smtClean="0"/>
              <a:t>‹#›</a:t>
            </a:fld>
            <a:endParaRPr lang="pt-BR"/>
          </a:p>
        </p:txBody>
      </p:sp>
    </p:spTree>
    <p:extLst>
      <p:ext uri="{BB962C8B-B14F-4D97-AF65-F5344CB8AC3E}">
        <p14:creationId xmlns:p14="http://schemas.microsoft.com/office/powerpoint/2010/main" val="201274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Content Placeholder 3"/>
          <p:cNvSpPr>
            <a:spLocks noGrp="1"/>
          </p:cNvSpPr>
          <p:nvPr>
            <p:ph sz="half" idx="2"/>
          </p:nvPr>
        </p:nvSpPr>
        <p:spPr>
          <a:xfrm>
            <a:off x="629842" y="1878806"/>
            <a:ext cx="3868340" cy="2763441"/>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Content Placeholder 5"/>
          <p:cNvSpPr>
            <a:spLocks noGrp="1"/>
          </p:cNvSpPr>
          <p:nvPr>
            <p:ph sz="quarter" idx="4"/>
          </p:nvPr>
        </p:nvSpPr>
        <p:spPr>
          <a:xfrm>
            <a:off x="4629150" y="1878806"/>
            <a:ext cx="3887391" cy="2763441"/>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9D4DC14C-8023-43D8-A7B1-2B24481A2F99}" type="datetimeFigureOut">
              <a:rPr lang="pt-BR" smtClean="0"/>
              <a:t>17/06/2022</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18013DC-9AB2-4E91-9152-31493BA34A6E}" type="slidenum">
              <a:rPr lang="pt-BR" smtClean="0"/>
              <a:t>‹#›</a:t>
            </a:fld>
            <a:endParaRPr lang="pt-BR"/>
          </a:p>
        </p:txBody>
      </p:sp>
    </p:spTree>
    <p:extLst>
      <p:ext uri="{BB962C8B-B14F-4D97-AF65-F5344CB8AC3E}">
        <p14:creationId xmlns:p14="http://schemas.microsoft.com/office/powerpoint/2010/main" val="4033746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9D4DC14C-8023-43D8-A7B1-2B24481A2F99}" type="datetimeFigureOut">
              <a:rPr lang="pt-BR" smtClean="0"/>
              <a:t>17/06/2022</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18013DC-9AB2-4E91-9152-31493BA34A6E}" type="slidenum">
              <a:rPr lang="pt-BR" smtClean="0"/>
              <a:t>‹#›</a:t>
            </a:fld>
            <a:endParaRPr lang="pt-BR"/>
          </a:p>
        </p:txBody>
      </p:sp>
    </p:spTree>
    <p:extLst>
      <p:ext uri="{BB962C8B-B14F-4D97-AF65-F5344CB8AC3E}">
        <p14:creationId xmlns:p14="http://schemas.microsoft.com/office/powerpoint/2010/main" val="1215826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4DC14C-8023-43D8-A7B1-2B24481A2F99}" type="datetimeFigureOut">
              <a:rPr lang="pt-BR" smtClean="0"/>
              <a:t>17/06/2022</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18013DC-9AB2-4E91-9152-31493BA34A6E}" type="slidenum">
              <a:rPr lang="pt-BR" smtClean="0"/>
              <a:t>‹#›</a:t>
            </a:fld>
            <a:endParaRPr lang="pt-BR"/>
          </a:p>
        </p:txBody>
      </p:sp>
    </p:spTree>
    <p:extLst>
      <p:ext uri="{BB962C8B-B14F-4D97-AF65-F5344CB8AC3E}">
        <p14:creationId xmlns:p14="http://schemas.microsoft.com/office/powerpoint/2010/main" val="170809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pt-BR"/>
              <a:t>Clique para editar o título Mestre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9D4DC14C-8023-43D8-A7B1-2B24481A2F99}" type="datetimeFigureOut">
              <a:rPr lang="pt-BR" smtClean="0"/>
              <a:t>17/06/2022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18013DC-9AB2-4E91-9152-31493BA34A6E}" type="slidenum">
              <a:rPr lang="pt-BR" smtClean="0"/>
              <a:t>‹#›</a:t>
            </a:fld>
            <a:endParaRPr lang="pt-BR"/>
          </a:p>
        </p:txBody>
      </p:sp>
    </p:spTree>
    <p:extLst>
      <p:ext uri="{BB962C8B-B14F-4D97-AF65-F5344CB8AC3E}">
        <p14:creationId xmlns:p14="http://schemas.microsoft.com/office/powerpoint/2010/main" val="2820065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9D4DC14C-8023-43D8-A7B1-2B24481A2F99}" type="datetimeFigureOut">
              <a:rPr lang="pt-BR" smtClean="0"/>
              <a:t>17/06/2022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18013DC-9AB2-4E91-9152-31493BA34A6E}" type="slidenum">
              <a:rPr lang="pt-BR" smtClean="0"/>
              <a:t>‹#›</a:t>
            </a:fld>
            <a:endParaRPr lang="pt-BR"/>
          </a:p>
        </p:txBody>
      </p:sp>
    </p:spTree>
    <p:extLst>
      <p:ext uri="{BB962C8B-B14F-4D97-AF65-F5344CB8AC3E}">
        <p14:creationId xmlns:p14="http://schemas.microsoft.com/office/powerpoint/2010/main" val="2254021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9D4DC14C-8023-43D8-A7B1-2B24481A2F99}" type="datetimeFigureOut">
              <a:rPr lang="pt-BR" smtClean="0"/>
              <a:t>17/06/2022</a:t>
            </a:fld>
            <a:endParaRPr lang="pt-B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218013DC-9AB2-4E91-9152-31493BA34A6E}" type="slidenum">
              <a:rPr lang="pt-BR" smtClean="0"/>
              <a:t>‹#›</a:t>
            </a:fld>
            <a:endParaRPr lang="pt-BR"/>
          </a:p>
        </p:txBody>
      </p:sp>
    </p:spTree>
    <p:extLst>
      <p:ext uri="{BB962C8B-B14F-4D97-AF65-F5344CB8AC3E}">
        <p14:creationId xmlns:p14="http://schemas.microsoft.com/office/powerpoint/2010/main" val="364034765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Gráfico 11">
            <a:extLst>
              <a:ext uri="{FF2B5EF4-FFF2-40B4-BE49-F238E27FC236}">
                <a16:creationId xmlns:a16="http://schemas.microsoft.com/office/drawing/2014/main" id="{9C316805-CDC2-668D-7757-B969F856DB65}"/>
              </a:ext>
            </a:extLst>
          </p:cNvPr>
          <p:cNvGraphicFramePr/>
          <p:nvPr>
            <p:extLst>
              <p:ext uri="{D42A27DB-BD31-4B8C-83A1-F6EECF244321}">
                <p14:modId xmlns:p14="http://schemas.microsoft.com/office/powerpoint/2010/main" val="1654847596"/>
              </p:ext>
            </p:extLst>
          </p:nvPr>
        </p:nvGraphicFramePr>
        <p:xfrm>
          <a:off x="4587633" y="1800637"/>
          <a:ext cx="4572000" cy="1735698"/>
        </p:xfrm>
        <a:graphic>
          <a:graphicData uri="http://schemas.openxmlformats.org/drawingml/2006/chart">
            <c:chart xmlns:c="http://schemas.openxmlformats.org/drawingml/2006/chart" xmlns:r="http://schemas.openxmlformats.org/officeDocument/2006/relationships" r:id="rId2"/>
          </a:graphicData>
        </a:graphic>
      </p:graphicFrame>
      <p:sp>
        <p:nvSpPr>
          <p:cNvPr id="5" name="Subtítulo 2">
            <a:extLst>
              <a:ext uri="{FF2B5EF4-FFF2-40B4-BE49-F238E27FC236}">
                <a16:creationId xmlns:a16="http://schemas.microsoft.com/office/drawing/2014/main" id="{2AF4FA51-7588-657B-F821-DFB670202DBB}"/>
              </a:ext>
            </a:extLst>
          </p:cNvPr>
          <p:cNvSpPr txBox="1">
            <a:spLocks/>
          </p:cNvSpPr>
          <p:nvPr/>
        </p:nvSpPr>
        <p:spPr>
          <a:xfrm>
            <a:off x="162622" y="1152401"/>
            <a:ext cx="8763870" cy="3917595"/>
          </a:xfrm>
          <a:prstGeom prst="rect">
            <a:avLst/>
          </a:prstGeom>
        </p:spPr>
        <p:txBody>
          <a:bodyPr vert="horz" lIns="91440" tIns="45720" rIns="91440" bIns="45720" numCol="2"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just">
              <a:tabLst>
                <a:tab pos="914400" algn="l"/>
              </a:tabLst>
            </a:pPr>
            <a:r>
              <a:rPr lang="pt-PT" sz="1000" b="1" cap="all" dirty="0">
                <a:effectLst/>
                <a:latin typeface="Times New Roman" panose="02020603050405020304" pitchFamily="18" charset="0"/>
                <a:ea typeface="Tahoma" panose="020B0604030504040204" pitchFamily="34" charset="0"/>
                <a:cs typeface="Times New Roman" panose="02020603050405020304" pitchFamily="18" charset="0"/>
              </a:rPr>
              <a:t>1. Introdução</a:t>
            </a:r>
          </a:p>
          <a:p>
            <a:pPr algn="just">
              <a:spcBef>
                <a:spcPts val="0"/>
              </a:spcBef>
              <a:tabLst>
                <a:tab pos="914400" algn="l"/>
              </a:tabLst>
            </a:pPr>
            <a:r>
              <a:rPr lang="pt-BR" sz="1000" dirty="0">
                <a:effectLst/>
                <a:latin typeface="Times New Roman" panose="02020603050405020304" pitchFamily="18" charset="0"/>
                <a:ea typeface="Times New Roman" panose="02020603050405020304" pitchFamily="18" charset="0"/>
                <a:cs typeface="Times New Roman" panose="02020603050405020304" pitchFamily="18" charset="0"/>
              </a:rPr>
              <a:t>Os estudos sobre o uso de microalgas mostram-se atrativos por absorverem nutrientes produzindo biomassa algal, que pode ser usada como matéria prima de biocombustíveis, fármacos, ração animal, entre outros. Nesse contexto, um reator de algas foi instalado em escala laboratorial na cidade de Santarém-PA.</a:t>
            </a:r>
          </a:p>
          <a:p>
            <a:pPr algn="just">
              <a:spcBef>
                <a:spcPts val="0"/>
              </a:spcBef>
              <a:tabLst>
                <a:tab pos="914400" algn="l"/>
              </a:tabLst>
            </a:pPr>
            <a:r>
              <a:rPr lang="pt-PT" sz="1000" b="1" cap="all" dirty="0">
                <a:latin typeface="Times New Roman" panose="02020603050405020304" pitchFamily="18" charset="0"/>
                <a:ea typeface="Tahoma" panose="020B0604030504040204" pitchFamily="34" charset="0"/>
                <a:cs typeface="Times New Roman" panose="02020603050405020304" pitchFamily="18" charset="0"/>
              </a:rPr>
              <a:t>2. Objetivos</a:t>
            </a:r>
          </a:p>
          <a:p>
            <a:pPr algn="just">
              <a:spcBef>
                <a:spcPts val="0"/>
              </a:spcBef>
              <a:tabLst>
                <a:tab pos="914400" algn="l"/>
              </a:tabLst>
            </a:pPr>
            <a:r>
              <a:rPr lang="pt-BR" sz="1000" dirty="0">
                <a:latin typeface="Times New Roman" panose="02020603050405020304" pitchFamily="18" charset="0"/>
                <a:ea typeface="Times New Roman" panose="02020603050405020304" pitchFamily="18" charset="0"/>
                <a:cs typeface="Times New Roman" panose="02020603050405020304" pitchFamily="18" charset="0"/>
              </a:rPr>
              <a:t>A</a:t>
            </a:r>
            <a:r>
              <a:rPr lang="pt-BR" sz="1000" dirty="0">
                <a:effectLst/>
                <a:latin typeface="Times New Roman" panose="02020603050405020304" pitchFamily="18" charset="0"/>
                <a:ea typeface="Times New Roman" panose="02020603050405020304" pitchFamily="18" charset="0"/>
                <a:cs typeface="Times New Roman" panose="02020603050405020304" pitchFamily="18" charset="0"/>
              </a:rPr>
              <a:t> presente pesquisa integrou um reator anaeróbio UASB seguido de um Reator de Algas Imobilizadas (RAI) com intuito de analisar o desempenho em pós-tratamento utilizando um RAI na remoção de nitrogênio amoniacal e ortofosfato de águas residuárias domésticas na cidade de Santarém (PA).</a:t>
            </a:r>
          </a:p>
          <a:p>
            <a:pPr algn="just">
              <a:lnSpc>
                <a:spcPct val="100000"/>
              </a:lnSpc>
              <a:spcBef>
                <a:spcPts val="500"/>
              </a:spcBef>
              <a:tabLst>
                <a:tab pos="914400" algn="l"/>
              </a:tabLst>
            </a:pPr>
            <a:r>
              <a:rPr lang="pt-PT" sz="1000" b="1" cap="all" dirty="0">
                <a:latin typeface="Times New Roman" panose="02020603050405020304" pitchFamily="18" charset="0"/>
                <a:ea typeface="Tahoma" panose="020B0604030504040204" pitchFamily="34" charset="0"/>
                <a:cs typeface="Times New Roman" panose="02020603050405020304" pitchFamily="18" charset="0"/>
              </a:rPr>
              <a:t>3. Metodologia</a:t>
            </a:r>
          </a:p>
          <a:p>
            <a:pPr algn="just">
              <a:lnSpc>
                <a:spcPct val="100000"/>
              </a:lnSpc>
              <a:spcBef>
                <a:spcPts val="0"/>
              </a:spcBef>
              <a:tabLst>
                <a:tab pos="914400" algn="l"/>
              </a:tabLst>
            </a:pPr>
            <a:r>
              <a:rPr lang="pt-PT" sz="1000" cap="all" dirty="0">
                <a:latin typeface="Times New Roman" panose="02020603050405020304" pitchFamily="18" charset="0"/>
                <a:ea typeface="Tahoma" panose="020B0604030504040204" pitchFamily="34" charset="0"/>
                <a:cs typeface="Times New Roman" panose="02020603050405020304" pitchFamily="18" charset="0"/>
              </a:rPr>
              <a:t>O </a:t>
            </a:r>
            <a:r>
              <a:rPr lang="pt-PT" sz="1000" dirty="0">
                <a:latin typeface="Times New Roman" panose="02020603050405020304" pitchFamily="18" charset="0"/>
                <a:cs typeface="Times New Roman" panose="02020603050405020304" pitchFamily="18" charset="0"/>
              </a:rPr>
              <a:t>desempenho do sistema foi avaliado por meio de análises dos parâmetros que influenciam nos processos de remoção de nitrogênio amoniacal e ortofosfato de acordo com os padrões de APHA (2012) e KAPP (Buchauer, 1998).</a:t>
            </a:r>
          </a:p>
          <a:p>
            <a:pPr algn="just">
              <a:lnSpc>
                <a:spcPct val="110000"/>
              </a:lnSpc>
              <a:spcBef>
                <a:spcPts val="500"/>
              </a:spcBef>
              <a:spcAft>
                <a:spcPts val="300"/>
              </a:spcAft>
              <a:tabLst>
                <a:tab pos="914400" algn="l"/>
              </a:tabLst>
            </a:pPr>
            <a:r>
              <a:rPr lang="pt-PT" sz="1000" b="1" cap="all" dirty="0">
                <a:latin typeface="Times New Roman" panose="02020603050405020304" pitchFamily="18" charset="0"/>
                <a:ea typeface="Tahoma" panose="020B0604030504040204" pitchFamily="34" charset="0"/>
                <a:cs typeface="Times New Roman" panose="02020603050405020304" pitchFamily="18" charset="0"/>
              </a:rPr>
              <a:t>4. Resultados e discussão</a:t>
            </a:r>
          </a:p>
          <a:p>
            <a:pPr algn="just">
              <a:spcBef>
                <a:spcPts val="0"/>
              </a:spcBef>
              <a:tabLst>
                <a:tab pos="914400" algn="l"/>
              </a:tabLst>
            </a:pPr>
            <a:r>
              <a:rPr lang="pt-PT" sz="1000" dirty="0">
                <a:latin typeface="Times New Roman" panose="02020603050405020304" pitchFamily="18" charset="0"/>
                <a:ea typeface="Times New Roman" panose="02020603050405020304" pitchFamily="18" charset="0"/>
                <a:cs typeface="Times New Roman" panose="02020603050405020304" pitchFamily="18" charset="0"/>
              </a:rPr>
              <a:t>A</a:t>
            </a:r>
            <a:r>
              <a:rPr lang="pt-PT" sz="1000" dirty="0">
                <a:effectLst/>
                <a:latin typeface="Times New Roman" panose="02020603050405020304" pitchFamily="18" charset="0"/>
                <a:ea typeface="Times New Roman" panose="02020603050405020304" pitchFamily="18" charset="0"/>
                <a:cs typeface="Times New Roman" panose="02020603050405020304" pitchFamily="18" charset="0"/>
              </a:rPr>
              <a:t>umento do pH se deu a partir do 13° dia, chegando a valores de 9 a 11. Diante deste processo a volatilização da amônia aconteceu notavelmente. O Reator de Algas Imobilizadas funcionou com volume útil total (0,6L) de alimentação, tendo TDH de 6 horas. Com pH superior a 9,5 quase toda amônia está na forma de amônia livre ocorrendo a dessorção. A concentração de nitrogênio amoniacal afluente ao percorrer a coluna com algas do RAI reduziu favoravelmente, e o ortofosfato também decaiu como verificado na tabelas 1:</a:t>
            </a:r>
          </a:p>
          <a:p>
            <a:pPr>
              <a:spcBef>
                <a:spcPts val="0"/>
              </a:spcBef>
              <a:tabLst>
                <a:tab pos="914400" algn="l"/>
              </a:tabLst>
            </a:pPr>
            <a:r>
              <a:rPr lang="pt-BR" sz="900" b="1" dirty="0">
                <a:effectLst/>
                <a:latin typeface="Times New Roman" panose="02020603050405020304" pitchFamily="18" charset="0"/>
                <a:ea typeface="Times New Roman" panose="02020603050405020304" pitchFamily="18" charset="0"/>
                <a:cs typeface="Times New Roman" panose="02020603050405020304" pitchFamily="18" charset="0"/>
              </a:rPr>
              <a:t>Tab. 1. </a:t>
            </a:r>
            <a:r>
              <a:rPr lang="pt-BR" sz="900" dirty="0">
                <a:effectLst/>
                <a:latin typeface="Times New Roman" panose="02020603050405020304" pitchFamily="18" charset="0"/>
                <a:ea typeface="Times New Roman" panose="02020603050405020304" pitchFamily="18" charset="0"/>
                <a:cs typeface="Times New Roman" panose="02020603050405020304" pitchFamily="18" charset="0"/>
              </a:rPr>
              <a:t>Remoção de Nitrogênio Amoniacal e ortofosfato da média de 60 dias.</a:t>
            </a:r>
            <a:endParaRPr lang="pt-PT" sz="900" dirty="0">
              <a:latin typeface="Times New Roman" panose="02020603050405020304" pitchFamily="18" charset="0"/>
              <a:ea typeface="Times New Roman" panose="02020603050405020304" pitchFamily="18" charset="0"/>
              <a:cs typeface="Times New Roman" panose="02020603050405020304" pitchFamily="18" charset="0"/>
            </a:endParaRPr>
          </a:p>
          <a:p>
            <a:pPr lvl="1" algn="just">
              <a:spcAft>
                <a:spcPts val="300"/>
              </a:spcAft>
              <a:tabLst>
                <a:tab pos="914400" algn="l"/>
              </a:tabLst>
            </a:pPr>
            <a:endParaRPr lang="pt-PT" sz="1000" dirty="0">
              <a:latin typeface="Times New Roman" panose="02020603050405020304" pitchFamily="18" charset="0"/>
              <a:ea typeface="Times New Roman" panose="02020603050405020304" pitchFamily="18" charset="0"/>
              <a:cs typeface="Times New Roman" panose="02020603050405020304" pitchFamily="18" charset="0"/>
            </a:endParaRPr>
          </a:p>
          <a:p>
            <a:pPr lvl="1" algn="just">
              <a:spcAft>
                <a:spcPts val="300"/>
              </a:spcAft>
              <a:tabLst>
                <a:tab pos="914400" algn="l"/>
              </a:tabLst>
            </a:pPr>
            <a:endParaRPr lang="pt-PT" sz="1000" dirty="0">
              <a:latin typeface="Times New Roman" panose="02020603050405020304" pitchFamily="18" charset="0"/>
              <a:ea typeface="Times New Roman" panose="02020603050405020304" pitchFamily="18" charset="0"/>
              <a:cs typeface="Times New Roman" panose="02020603050405020304" pitchFamily="18" charset="0"/>
            </a:endParaRPr>
          </a:p>
          <a:p>
            <a:pPr lvl="1" algn="just">
              <a:spcAft>
                <a:spcPts val="300"/>
              </a:spcAft>
              <a:tabLst>
                <a:tab pos="914400" algn="l"/>
              </a:tabLst>
            </a:pPr>
            <a:r>
              <a:rPr lang="pt-PT" sz="1000" dirty="0">
                <a:latin typeface="Times New Roman" panose="02020603050405020304" pitchFamily="18" charset="0"/>
                <a:ea typeface="Times New Roman" panose="02020603050405020304" pitchFamily="18" charset="0"/>
                <a:cs typeface="Times New Roman" panose="02020603050405020304" pitchFamily="18" charset="0"/>
              </a:rPr>
              <a:t>No ensaio de 1 ciclo (6h) </a:t>
            </a:r>
            <a:r>
              <a:rPr lang="pt-PT" sz="1000" dirty="0">
                <a:effectLst/>
                <a:latin typeface="Times New Roman" panose="02020603050405020304" pitchFamily="18" charset="0"/>
                <a:ea typeface="Times New Roman" panose="02020603050405020304" pitchFamily="18" charset="0"/>
                <a:cs typeface="Times New Roman" panose="02020603050405020304" pitchFamily="18" charset="0"/>
              </a:rPr>
              <a:t>o pH do RAI permaneceu elevado chegando a medir 11 na segunda hora de teste. Inicialmente a concentração de nitrogênio amoniacal afluente que adentrou ao RAI foi era de 25,78mg/L e ao percorrer a coluna com algas, sua concentração reduziu favoravelmente para 8,59mg/L e o ortofosfato afluente que decaiu de 3,03mg/L para 1,22mg/L (fig. </a:t>
            </a:r>
            <a:r>
              <a:rPr lang="pt-PT" sz="1000" dirty="0">
                <a:latin typeface="Times New Roman" panose="02020603050405020304" pitchFamily="18" charset="0"/>
                <a:ea typeface="Times New Roman" panose="02020603050405020304" pitchFamily="18" charset="0"/>
                <a:cs typeface="Times New Roman" panose="02020603050405020304" pitchFamily="18" charset="0"/>
              </a:rPr>
              <a:t>1):</a:t>
            </a:r>
          </a:p>
          <a:p>
            <a:pPr lvl="1" algn="just">
              <a:spcAft>
                <a:spcPts val="300"/>
              </a:spcAft>
              <a:tabLst>
                <a:tab pos="914400" algn="l"/>
              </a:tabLst>
            </a:pPr>
            <a:endParaRPr lang="pt-PT"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1" algn="just">
              <a:spcAft>
                <a:spcPts val="300"/>
              </a:spcAft>
              <a:tabLst>
                <a:tab pos="914400" algn="l"/>
              </a:tabLst>
            </a:pPr>
            <a:endParaRPr lang="pt-PT" sz="1000" dirty="0">
              <a:latin typeface="Times New Roman" panose="02020603050405020304" pitchFamily="18" charset="0"/>
              <a:ea typeface="Times New Roman" panose="02020603050405020304" pitchFamily="18" charset="0"/>
              <a:cs typeface="Times New Roman" panose="02020603050405020304" pitchFamily="18" charset="0"/>
            </a:endParaRPr>
          </a:p>
          <a:p>
            <a:pPr lvl="1" algn="just">
              <a:spcAft>
                <a:spcPts val="300"/>
              </a:spcAft>
              <a:tabLst>
                <a:tab pos="914400" algn="l"/>
              </a:tabLst>
            </a:pPr>
            <a:endParaRPr lang="pt-PT"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1" algn="just">
              <a:spcAft>
                <a:spcPts val="300"/>
              </a:spcAft>
              <a:tabLst>
                <a:tab pos="914400" algn="l"/>
              </a:tabLst>
            </a:pPr>
            <a:endParaRPr lang="pt-PT" sz="1000" dirty="0">
              <a:latin typeface="Times New Roman" panose="02020603050405020304" pitchFamily="18" charset="0"/>
              <a:ea typeface="Times New Roman" panose="02020603050405020304" pitchFamily="18" charset="0"/>
              <a:cs typeface="Times New Roman" panose="02020603050405020304" pitchFamily="18" charset="0"/>
            </a:endParaRPr>
          </a:p>
          <a:p>
            <a:pPr lvl="1" algn="just">
              <a:spcAft>
                <a:spcPts val="300"/>
              </a:spcAft>
              <a:tabLst>
                <a:tab pos="914400" algn="l"/>
              </a:tabLst>
            </a:pPr>
            <a:endParaRPr lang="pt-PT"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1" algn="just">
              <a:spcBef>
                <a:spcPts val="0"/>
              </a:spcBef>
              <a:tabLst>
                <a:tab pos="914400" algn="l"/>
              </a:tabLst>
            </a:pPr>
            <a:endParaRPr lang="pt-PT" sz="1000" b="1" cap="all" dirty="0">
              <a:effectLst/>
              <a:latin typeface="Times New Roman" panose="02020603050405020304" pitchFamily="18" charset="0"/>
              <a:ea typeface="Tahoma" panose="020B0604030504040204" pitchFamily="34" charset="0"/>
              <a:cs typeface="Times New Roman" panose="02020603050405020304" pitchFamily="18" charset="0"/>
            </a:endParaRPr>
          </a:p>
          <a:p>
            <a:pPr lvl="1" algn="just">
              <a:spcBef>
                <a:spcPts val="0"/>
              </a:spcBef>
              <a:tabLst>
                <a:tab pos="914400" algn="l"/>
              </a:tabLst>
            </a:pPr>
            <a:endParaRPr lang="pt-PT" sz="1000" b="1" cap="all" dirty="0">
              <a:latin typeface="Times New Roman" panose="02020603050405020304" pitchFamily="18" charset="0"/>
              <a:ea typeface="Tahoma" panose="020B0604030504040204" pitchFamily="34" charset="0"/>
              <a:cs typeface="Times New Roman" panose="02020603050405020304" pitchFamily="18" charset="0"/>
            </a:endParaRPr>
          </a:p>
          <a:p>
            <a:pPr lvl="1" algn="just">
              <a:spcBef>
                <a:spcPts val="0"/>
              </a:spcBef>
              <a:tabLst>
                <a:tab pos="914400" algn="l"/>
              </a:tabLst>
            </a:pPr>
            <a:endParaRPr lang="pt-PT" sz="1000" b="1" cap="all" dirty="0">
              <a:effectLst/>
              <a:latin typeface="Times New Roman" panose="02020603050405020304" pitchFamily="18" charset="0"/>
              <a:ea typeface="Tahoma" panose="020B0604030504040204" pitchFamily="34" charset="0"/>
              <a:cs typeface="Times New Roman" panose="02020603050405020304" pitchFamily="18" charset="0"/>
            </a:endParaRPr>
          </a:p>
          <a:p>
            <a:pPr lvl="1">
              <a:spcBef>
                <a:spcPts val="0"/>
              </a:spcBef>
              <a:tabLst>
                <a:tab pos="914400" algn="l"/>
              </a:tabLst>
            </a:pPr>
            <a:r>
              <a:rPr lang="pt-PT" sz="900" b="1" dirty="0">
                <a:latin typeface="Times New Roman" panose="02020603050405020304" pitchFamily="18" charset="0"/>
                <a:ea typeface="Tahoma" panose="020B0604030504040204" pitchFamily="34" charset="0"/>
                <a:cs typeface="Times New Roman" panose="02020603050405020304" pitchFamily="18" charset="0"/>
              </a:rPr>
              <a:t>Fig. 1. </a:t>
            </a:r>
            <a:r>
              <a:rPr lang="pt-PT" sz="900" dirty="0">
                <a:latin typeface="Times New Roman" panose="02020603050405020304" pitchFamily="18" charset="0"/>
                <a:ea typeface="Tahoma" panose="020B0604030504040204" pitchFamily="34" charset="0"/>
                <a:cs typeface="Times New Roman" panose="02020603050405020304" pitchFamily="18" charset="0"/>
              </a:rPr>
              <a:t>Comportamento da concentração de N-amoniacal e ortofosfato no ensaio.</a:t>
            </a:r>
          </a:p>
          <a:p>
            <a:pPr lvl="1">
              <a:spcBef>
                <a:spcPts val="0"/>
              </a:spcBef>
              <a:tabLst>
                <a:tab pos="914400" algn="l"/>
              </a:tabLst>
            </a:pPr>
            <a:endParaRPr lang="pt-PT" sz="900" dirty="0">
              <a:latin typeface="Times New Roman" panose="02020603050405020304" pitchFamily="18" charset="0"/>
              <a:ea typeface="Tahoma" panose="020B0604030504040204" pitchFamily="34" charset="0"/>
              <a:cs typeface="Times New Roman" panose="02020603050405020304" pitchFamily="18" charset="0"/>
            </a:endParaRPr>
          </a:p>
          <a:p>
            <a:pPr lvl="1" algn="just">
              <a:spcBef>
                <a:spcPts val="0"/>
              </a:spcBef>
              <a:tabLst>
                <a:tab pos="914400" algn="l"/>
              </a:tabLst>
            </a:pPr>
            <a:r>
              <a:rPr lang="pt-PT" sz="1000" b="1" cap="all" dirty="0">
                <a:effectLst/>
                <a:latin typeface="Times New Roman" panose="02020603050405020304" pitchFamily="18" charset="0"/>
                <a:ea typeface="Tahoma" panose="020B0604030504040204" pitchFamily="34" charset="0"/>
                <a:cs typeface="Times New Roman" panose="02020603050405020304" pitchFamily="18" charset="0"/>
              </a:rPr>
              <a:t>5. Conclusões</a:t>
            </a:r>
          </a:p>
          <a:p>
            <a:pPr lvl="1" algn="just">
              <a:spcAft>
                <a:spcPts val="300"/>
              </a:spcAft>
              <a:tabLst>
                <a:tab pos="914400" algn="l"/>
              </a:tabLst>
            </a:pPr>
            <a:r>
              <a:rPr lang="pt-PT" sz="1000" cap="all" dirty="0">
                <a:effectLst/>
                <a:latin typeface="Times New Roman" panose="02020603050405020304" pitchFamily="18" charset="0"/>
                <a:ea typeface="Tahoma" panose="020B0604030504040204" pitchFamily="34" charset="0"/>
                <a:cs typeface="Times New Roman" panose="02020603050405020304" pitchFamily="18" charset="0"/>
              </a:rPr>
              <a:t>D</a:t>
            </a:r>
            <a:r>
              <a:rPr lang="pt-PT" sz="1000" dirty="0">
                <a:effectLst/>
                <a:latin typeface="Times New Roman" panose="02020603050405020304" pitchFamily="18" charset="0"/>
                <a:ea typeface="Times New Roman" panose="02020603050405020304" pitchFamily="18" charset="0"/>
                <a:cs typeface="Times New Roman" panose="02020603050405020304" pitchFamily="18" charset="0"/>
              </a:rPr>
              <a:t>emonstra-se eficiência no tratamento com algas de águas residuárias domésticas de Santarém-PA, as concentrações de nitrogênio amoniacal efluente foram abaixo do prescrito pela resolução CONAMA n° 430/11, que devido sua toxicidade aos ecossistemas aquáticos e à saúde humana determina concentração máxima de lançamento de até 20mg/L. O tempo de detenção hidráulica aplicado demonstra relevância no desempenho do reator de algas imobilizadas, assim como a recirculação aplicada aumentou a superfície de contato líquido-biomassa permitindo otimização do reator.</a:t>
            </a:r>
            <a:endParaRPr lang="pt-PT" sz="1000" cap="all" dirty="0">
              <a:effectLst/>
              <a:latin typeface="Times New Roman" panose="02020603050405020304" pitchFamily="18" charset="0"/>
              <a:ea typeface="Tahoma" panose="020B0604030504040204" pitchFamily="34" charset="0"/>
              <a:cs typeface="Times New Roman" panose="02020603050405020304" pitchFamily="18" charset="0"/>
            </a:endParaRPr>
          </a:p>
        </p:txBody>
      </p:sp>
      <p:pic>
        <p:nvPicPr>
          <p:cNvPr id="10" name="Imagem 9">
            <a:extLst>
              <a:ext uri="{FF2B5EF4-FFF2-40B4-BE49-F238E27FC236}">
                <a16:creationId xmlns:a16="http://schemas.microsoft.com/office/drawing/2014/main" id="{A6912C38-AAE6-D45D-FB8A-DBB9A152B2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2230" y="-10223"/>
            <a:ext cx="960204" cy="753566"/>
          </a:xfrm>
          <a:prstGeom prst="rect">
            <a:avLst/>
          </a:prstGeom>
        </p:spPr>
      </p:pic>
      <p:pic>
        <p:nvPicPr>
          <p:cNvPr id="8" name="Imagem 7" descr="Uma imagem com texto, símbolo&#10;&#10;Descrição gerada automaticamente">
            <a:extLst>
              <a:ext uri="{FF2B5EF4-FFF2-40B4-BE49-F238E27FC236}">
                <a16:creationId xmlns:a16="http://schemas.microsoft.com/office/drawing/2014/main" id="{F020B5F2-C4DD-C91A-4150-F11133822036}"/>
              </a:ext>
            </a:extLst>
          </p:cNvPr>
          <p:cNvPicPr>
            <a:picLocks noChangeAspect="1"/>
          </p:cNvPicPr>
          <p:nvPr/>
        </p:nvPicPr>
        <p:blipFill rotWithShape="1">
          <a:blip r:embed="rId4">
            <a:extLst>
              <a:ext uri="{28A0092B-C50C-407E-A947-70E740481C1C}">
                <a14:useLocalDpi xmlns:a14="http://schemas.microsoft.com/office/drawing/2010/main" val="0"/>
              </a:ext>
            </a:extLst>
          </a:blip>
          <a:srcRect b="22842"/>
          <a:stretch/>
        </p:blipFill>
        <p:spPr>
          <a:xfrm>
            <a:off x="162622" y="73503"/>
            <a:ext cx="720183" cy="621810"/>
          </a:xfrm>
          <a:prstGeom prst="rect">
            <a:avLst/>
          </a:prstGeom>
        </p:spPr>
      </p:pic>
      <p:sp>
        <p:nvSpPr>
          <p:cNvPr id="2" name="Título 1">
            <a:extLst>
              <a:ext uri="{FF2B5EF4-FFF2-40B4-BE49-F238E27FC236}">
                <a16:creationId xmlns:a16="http://schemas.microsoft.com/office/drawing/2014/main" id="{F1C65086-FC14-7AF4-A6C8-D194BBFF1166}"/>
              </a:ext>
            </a:extLst>
          </p:cNvPr>
          <p:cNvSpPr>
            <a:spLocks noGrp="1"/>
          </p:cNvSpPr>
          <p:nvPr>
            <p:ph type="ctrTitle"/>
          </p:nvPr>
        </p:nvSpPr>
        <p:spPr>
          <a:xfrm>
            <a:off x="835705" y="165388"/>
            <a:ext cx="7263625" cy="1321565"/>
          </a:xfrm>
        </p:spPr>
        <p:txBody>
          <a:bodyPr>
            <a:normAutofit fontScale="90000"/>
          </a:bodyPr>
          <a:lstStyle/>
          <a:p>
            <a:r>
              <a:rPr lang="pt-PT" sz="1800" b="1" dirty="0">
                <a:effectLst/>
                <a:latin typeface="Times New Roman" panose="02020603050405020304" pitchFamily="18" charset="0"/>
                <a:ea typeface="Times New Roman" panose="02020603050405020304" pitchFamily="18" charset="0"/>
                <a:cs typeface="Times New Roman" panose="02020603050405020304" pitchFamily="18" charset="0"/>
              </a:rPr>
              <a:t>DESEMPENHO DE REATOR COM ALGAS IMOBILIZADAS NA REMOÇÃO DE NITROGÊNIO AMONIACAL E ORTOFOSFATO DE ÁGUAS RESIDUÁRIAS EM SANTARÉM-PA</a:t>
            </a:r>
            <a:br>
              <a:rPr lang="pt-BR" sz="1800" b="1" dirty="0">
                <a:effectLst/>
                <a:latin typeface="Times New Roman Negrito" panose="02020803070505020304" pitchFamily="18" charset="0"/>
                <a:ea typeface="Times New Roman" panose="02020603050405020304" pitchFamily="18" charset="0"/>
                <a:cs typeface="Times New Roman" panose="02020603050405020304" pitchFamily="18" charset="0"/>
              </a:rPr>
            </a:br>
            <a:endParaRPr lang="pt-BR" dirty="0"/>
          </a:p>
        </p:txBody>
      </p:sp>
      <p:sp>
        <p:nvSpPr>
          <p:cNvPr id="3" name="Subtítulo 2">
            <a:extLst>
              <a:ext uri="{FF2B5EF4-FFF2-40B4-BE49-F238E27FC236}">
                <a16:creationId xmlns:a16="http://schemas.microsoft.com/office/drawing/2014/main" id="{3F3C6EED-DB0A-4EB9-97A6-78AB2069B31E}"/>
              </a:ext>
            </a:extLst>
          </p:cNvPr>
          <p:cNvSpPr>
            <a:spLocks noGrp="1"/>
          </p:cNvSpPr>
          <p:nvPr>
            <p:ph type="subTitle" idx="1"/>
          </p:nvPr>
        </p:nvSpPr>
        <p:spPr>
          <a:xfrm>
            <a:off x="550607" y="869756"/>
            <a:ext cx="7818386" cy="568713"/>
          </a:xfrm>
        </p:spPr>
        <p:txBody>
          <a:bodyPr>
            <a:normAutofit/>
          </a:bodyPr>
          <a:lstStyle/>
          <a:p>
            <a:r>
              <a:rPr lang="pt-PT" sz="1050" b="1" dirty="0">
                <a:effectLst/>
                <a:latin typeface="Times New Roman Negrito" panose="02020803070505020304" pitchFamily="18" charset="0"/>
                <a:ea typeface="Times New Roman" panose="02020603050405020304" pitchFamily="18" charset="0"/>
                <a:cs typeface="Times New Roman" panose="02020603050405020304" pitchFamily="18" charset="0"/>
              </a:rPr>
              <a:t>Natana Costa FARIAS</a:t>
            </a:r>
            <a:r>
              <a:rPr lang="pt-PT" sz="1050" b="1" baseline="30000" dirty="0">
                <a:effectLst/>
                <a:latin typeface="Times New Roman Negrito" panose="02020803070505020304" pitchFamily="18" charset="0"/>
                <a:ea typeface="Times New Roman" panose="02020603050405020304" pitchFamily="18" charset="0"/>
                <a:cs typeface="Times New Roman" panose="02020603050405020304" pitchFamily="18" charset="0"/>
              </a:rPr>
              <a:t> 1</a:t>
            </a:r>
            <a:r>
              <a:rPr lang="pt-PT" sz="1050" b="1" dirty="0">
                <a:effectLst/>
                <a:latin typeface="Times New Roman Negrito" panose="02020803070505020304" pitchFamily="18" charset="0"/>
                <a:ea typeface="Times New Roman" panose="02020603050405020304" pitchFamily="18" charset="0"/>
                <a:cs typeface="Times New Roman" panose="02020603050405020304" pitchFamily="18" charset="0"/>
              </a:rPr>
              <a:t>, </a:t>
            </a:r>
            <a:r>
              <a:rPr lang="pt-PT" sz="1050" b="1" dirty="0">
                <a:latin typeface="Times New Roman Negrito" panose="02020803070505020304" pitchFamily="18" charset="0"/>
                <a:cs typeface="Times New Roman" panose="02020603050405020304" pitchFamily="18" charset="0"/>
              </a:rPr>
              <a:t>Iomar M. P. SOUSA</a:t>
            </a:r>
            <a:r>
              <a:rPr lang="pt-PT" sz="1050" b="1" dirty="0">
                <a:effectLst/>
                <a:latin typeface="Times New Roman Negrito" panose="02020803070505020304" pitchFamily="18" charset="0"/>
                <a:ea typeface="Times New Roman" panose="02020603050405020304" pitchFamily="18" charset="0"/>
                <a:cs typeface="Times New Roman" panose="02020603050405020304" pitchFamily="18" charset="0"/>
              </a:rPr>
              <a:t>, Dayhane M. S. NOGUEIRA, Lucinewton S. de MOURA, Israel Nunes HENRIQUE</a:t>
            </a:r>
            <a:endParaRPr lang="pt-BR" sz="1050" b="1" dirty="0">
              <a:effectLst/>
              <a:latin typeface="Times New Roman Negrito" panose="02020803070505020304" pitchFamily="18" charset="0"/>
              <a:ea typeface="Times New Roman" panose="02020603050405020304" pitchFamily="18" charset="0"/>
              <a:cs typeface="Times New Roman" panose="02020603050405020304" pitchFamily="18" charset="0"/>
            </a:endParaRPr>
          </a:p>
          <a:p>
            <a:endParaRPr lang="pt-BR" sz="1050" dirty="0"/>
          </a:p>
        </p:txBody>
      </p:sp>
      <p:sp>
        <p:nvSpPr>
          <p:cNvPr id="4" name="Subtítulo 2">
            <a:extLst>
              <a:ext uri="{FF2B5EF4-FFF2-40B4-BE49-F238E27FC236}">
                <a16:creationId xmlns:a16="http://schemas.microsoft.com/office/drawing/2014/main" id="{159A221C-F582-911B-6165-FBE264D53EF5}"/>
              </a:ext>
            </a:extLst>
          </p:cNvPr>
          <p:cNvSpPr txBox="1">
            <a:spLocks/>
          </p:cNvSpPr>
          <p:nvPr/>
        </p:nvSpPr>
        <p:spPr>
          <a:xfrm>
            <a:off x="251608" y="989719"/>
            <a:ext cx="8416383" cy="273208"/>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spcAft>
                <a:spcPts val="300"/>
              </a:spcAft>
              <a:tabLst>
                <a:tab pos="914400" algn="l"/>
              </a:tabLst>
            </a:pPr>
            <a:r>
              <a:rPr lang="pt-PT" sz="1000" i="1" dirty="0">
                <a:effectLst/>
                <a:latin typeface="Times New Roman" panose="02020603050405020304" pitchFamily="18" charset="0"/>
                <a:ea typeface="Times New Roman" panose="02020603050405020304" pitchFamily="18" charset="0"/>
              </a:rPr>
              <a:t>1. Universidade Federal do Oeste do Pará, Rua Vera Paz s/n° Santarém-PA (Brasil), natana.ajrwsm@gmail.com.</a:t>
            </a:r>
            <a:endParaRPr lang="pt-BR" sz="1000" i="1" dirty="0">
              <a:effectLst/>
              <a:latin typeface="Times New Roman" panose="02020603050405020304" pitchFamily="18" charset="0"/>
              <a:ea typeface="Times New Roman" panose="02020603050405020304" pitchFamily="18" charset="0"/>
            </a:endParaRPr>
          </a:p>
        </p:txBody>
      </p:sp>
      <p:graphicFrame>
        <p:nvGraphicFramePr>
          <p:cNvPr id="9" name="Tabela 8">
            <a:extLst>
              <a:ext uri="{FF2B5EF4-FFF2-40B4-BE49-F238E27FC236}">
                <a16:creationId xmlns:a16="http://schemas.microsoft.com/office/drawing/2014/main" id="{4F3E5766-C93A-83B6-E0BE-8D945D4F4835}"/>
              </a:ext>
            </a:extLst>
          </p:cNvPr>
          <p:cNvGraphicFramePr>
            <a:graphicFrameLocks noGrp="1"/>
          </p:cNvGraphicFramePr>
          <p:nvPr>
            <p:extLst>
              <p:ext uri="{D42A27DB-BD31-4B8C-83A1-F6EECF244321}">
                <p14:modId xmlns:p14="http://schemas.microsoft.com/office/powerpoint/2010/main" val="2748440262"/>
              </p:ext>
            </p:extLst>
          </p:nvPr>
        </p:nvGraphicFramePr>
        <p:xfrm>
          <a:off x="487531" y="4612352"/>
          <a:ext cx="3972268" cy="365760"/>
        </p:xfrm>
        <a:graphic>
          <a:graphicData uri="http://schemas.openxmlformats.org/drawingml/2006/table">
            <a:tbl>
              <a:tblPr firstRow="1" firstCol="1" bandRow="1">
                <a:tableStyleId>{5FD0F851-EC5A-4D38-B0AD-8093EC10F338}</a:tableStyleId>
              </a:tblPr>
              <a:tblGrid>
                <a:gridCol w="1282161">
                  <a:extLst>
                    <a:ext uri="{9D8B030D-6E8A-4147-A177-3AD203B41FA5}">
                      <a16:colId xmlns:a16="http://schemas.microsoft.com/office/drawing/2014/main" val="2423783831"/>
                    </a:ext>
                  </a:extLst>
                </a:gridCol>
                <a:gridCol w="1419779">
                  <a:extLst>
                    <a:ext uri="{9D8B030D-6E8A-4147-A177-3AD203B41FA5}">
                      <a16:colId xmlns:a16="http://schemas.microsoft.com/office/drawing/2014/main" val="838933865"/>
                    </a:ext>
                  </a:extLst>
                </a:gridCol>
                <a:gridCol w="1270328">
                  <a:extLst>
                    <a:ext uri="{9D8B030D-6E8A-4147-A177-3AD203B41FA5}">
                      <a16:colId xmlns:a16="http://schemas.microsoft.com/office/drawing/2014/main" val="2715127405"/>
                    </a:ext>
                  </a:extLst>
                </a:gridCol>
              </a:tblGrid>
              <a:tr h="113517">
                <a:tc>
                  <a:txBody>
                    <a:bodyPr/>
                    <a:lstStyle/>
                    <a:p>
                      <a:pPr algn="ctr">
                        <a:spcAft>
                          <a:spcPts val="300"/>
                        </a:spcAft>
                        <a:tabLst>
                          <a:tab pos="914400" algn="l"/>
                        </a:tabLst>
                      </a:pPr>
                      <a:r>
                        <a:rPr lang="pt-PT" sz="800">
                          <a:effectLst/>
                          <a:latin typeface="Times New Roman" panose="02020603050405020304" pitchFamily="18" charset="0"/>
                          <a:cs typeface="Times New Roman" panose="02020603050405020304" pitchFamily="18" charset="0"/>
                        </a:rPr>
                        <a:t>TDH de 6 horas</a:t>
                      </a:r>
                      <a:endParaRPr lang="pt-B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tabLst>
                          <a:tab pos="914400" algn="l"/>
                        </a:tabLst>
                      </a:pPr>
                      <a:r>
                        <a:rPr lang="pt-PT" sz="800" dirty="0">
                          <a:effectLst/>
                          <a:latin typeface="Times New Roman" panose="02020603050405020304" pitchFamily="18" charset="0"/>
                          <a:cs typeface="Times New Roman" panose="02020603050405020304" pitchFamily="18" charset="0"/>
                        </a:rPr>
                        <a:t>Média de saída (mg/L)</a:t>
                      </a:r>
                      <a:endParaRPr lang="pt-B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tabLst>
                          <a:tab pos="914400" algn="l"/>
                        </a:tabLst>
                      </a:pPr>
                      <a:r>
                        <a:rPr lang="pt-PT" sz="800" dirty="0">
                          <a:effectLst/>
                          <a:latin typeface="Times New Roman" panose="02020603050405020304" pitchFamily="18" charset="0"/>
                          <a:cs typeface="Times New Roman" panose="02020603050405020304" pitchFamily="18" charset="0"/>
                        </a:rPr>
                        <a:t>Eficiência de Remoção</a:t>
                      </a:r>
                      <a:endParaRPr lang="pt-B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40192145"/>
                  </a:ext>
                </a:extLst>
              </a:tr>
              <a:tr h="113517">
                <a:tc>
                  <a:txBody>
                    <a:bodyPr/>
                    <a:lstStyle/>
                    <a:p>
                      <a:pPr marL="0" marR="0" lvl="0" indent="0" algn="ctr" defTabSz="685800" rtl="0" eaLnBrk="1" fontAlgn="auto" latinLnBrk="0" hangingPunct="1">
                        <a:lnSpc>
                          <a:spcPct val="100000"/>
                        </a:lnSpc>
                        <a:spcBef>
                          <a:spcPts val="0"/>
                        </a:spcBef>
                        <a:spcAft>
                          <a:spcPts val="300"/>
                        </a:spcAft>
                        <a:buClrTx/>
                        <a:buSzTx/>
                        <a:buFontTx/>
                        <a:buNone/>
                        <a:tabLst>
                          <a:tab pos="914400" algn="l"/>
                        </a:tabLst>
                        <a:defRPr/>
                      </a:pPr>
                      <a:r>
                        <a:rPr lang="pt-PT" sz="800" dirty="0">
                          <a:effectLst/>
                          <a:latin typeface="Times New Roman" panose="02020603050405020304" pitchFamily="18" charset="0"/>
                          <a:cs typeface="Times New Roman" panose="02020603050405020304" pitchFamily="18" charset="0"/>
                        </a:rPr>
                        <a:t>Efluente RAI</a:t>
                      </a:r>
                      <a:r>
                        <a:rPr lang="pt-PT" sz="800" b="1" kern="1200" dirty="0">
                          <a:solidFill>
                            <a:schemeClr val="tx1"/>
                          </a:solidFill>
                          <a:effectLst/>
                          <a:latin typeface="Times New Roman" panose="02020603050405020304" pitchFamily="18" charset="0"/>
                          <a:ea typeface="+mn-ea"/>
                          <a:cs typeface="Times New Roman" panose="02020603050405020304" pitchFamily="18" charset="0"/>
                        </a:rPr>
                        <a:t> NH</a:t>
                      </a:r>
                      <a:r>
                        <a:rPr lang="pt-PT" sz="800" b="1" kern="1200" baseline="-25000" dirty="0">
                          <a:solidFill>
                            <a:schemeClr val="tx1"/>
                          </a:solidFill>
                          <a:effectLst/>
                          <a:latin typeface="Times New Roman" panose="02020603050405020304" pitchFamily="18" charset="0"/>
                          <a:ea typeface="+mn-ea"/>
                          <a:cs typeface="Times New Roman" panose="02020603050405020304" pitchFamily="18" charset="0"/>
                        </a:rPr>
                        <a:t>4</a:t>
                      </a:r>
                      <a:r>
                        <a:rPr lang="pt-PT" sz="800" b="1" kern="1200" baseline="30000" dirty="0">
                          <a:solidFill>
                            <a:schemeClr val="tx1"/>
                          </a:solidFill>
                          <a:effectLst/>
                          <a:latin typeface="Times New Roman" panose="02020603050405020304" pitchFamily="18" charset="0"/>
                          <a:ea typeface="+mn-ea"/>
                          <a:cs typeface="Times New Roman" panose="02020603050405020304" pitchFamily="18" charset="0"/>
                        </a:rPr>
                        <a:t>+</a:t>
                      </a:r>
                      <a:endParaRPr lang="pt-B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300"/>
                        </a:spcAft>
                        <a:tabLst>
                          <a:tab pos="914400" algn="l"/>
                        </a:tabLst>
                      </a:pPr>
                      <a:r>
                        <a:rPr lang="pt-PT" sz="800" dirty="0">
                          <a:effectLst/>
                          <a:latin typeface="Times New Roman" panose="02020603050405020304" pitchFamily="18" charset="0"/>
                          <a:cs typeface="Times New Roman" panose="02020603050405020304" pitchFamily="18" charset="0"/>
                        </a:rPr>
                        <a:t>2,96</a:t>
                      </a:r>
                      <a:endParaRPr lang="pt-B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tabLst>
                          <a:tab pos="914400" algn="l"/>
                        </a:tabLst>
                      </a:pPr>
                      <a:r>
                        <a:rPr lang="pt-PT" sz="800" dirty="0">
                          <a:effectLst/>
                          <a:latin typeface="Times New Roman" panose="02020603050405020304" pitchFamily="18" charset="0"/>
                          <a:cs typeface="Times New Roman" panose="02020603050405020304" pitchFamily="18" charset="0"/>
                        </a:rPr>
                        <a:t>91,96%</a:t>
                      </a:r>
                      <a:endParaRPr lang="pt-B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723459562"/>
                  </a:ext>
                </a:extLst>
              </a:tr>
              <a:tr h="113517">
                <a:tc>
                  <a:txBody>
                    <a:bodyPr/>
                    <a:lstStyle/>
                    <a:p>
                      <a:pPr algn="ctr">
                        <a:spcAft>
                          <a:spcPts val="300"/>
                        </a:spcAft>
                        <a:tabLst>
                          <a:tab pos="914400" algn="l"/>
                        </a:tabLst>
                      </a:pPr>
                      <a:r>
                        <a:rPr lang="pt-PT" sz="800" dirty="0">
                          <a:effectLst/>
                          <a:latin typeface="Times New Roman" panose="02020603050405020304" pitchFamily="18" charset="0"/>
                          <a:cs typeface="Times New Roman" panose="02020603050405020304" pitchFamily="18" charset="0"/>
                        </a:rPr>
                        <a:t>Efluente RAI </a:t>
                      </a:r>
                      <a:r>
                        <a:rPr lang="pt-PT" sz="800" b="1" kern="1200" dirty="0">
                          <a:solidFill>
                            <a:schemeClr val="tx1"/>
                          </a:solidFill>
                          <a:effectLst/>
                          <a:latin typeface="Times New Roman" panose="02020603050405020304" pitchFamily="18" charset="0"/>
                          <a:ea typeface="+mn-ea"/>
                          <a:cs typeface="Times New Roman" panose="02020603050405020304" pitchFamily="18" charset="0"/>
                        </a:rPr>
                        <a:t>PO</a:t>
                      </a:r>
                      <a:r>
                        <a:rPr lang="pt-PT" sz="800" b="1" kern="1200" baseline="-25000" dirty="0">
                          <a:solidFill>
                            <a:schemeClr val="tx1"/>
                          </a:solidFill>
                          <a:effectLst/>
                          <a:latin typeface="Times New Roman" panose="02020603050405020304" pitchFamily="18" charset="0"/>
                          <a:ea typeface="+mn-ea"/>
                          <a:cs typeface="Times New Roman" panose="02020603050405020304" pitchFamily="18" charset="0"/>
                        </a:rPr>
                        <a:t>4</a:t>
                      </a:r>
                      <a:r>
                        <a:rPr lang="pt-PT" sz="800" b="1" kern="1200" baseline="30000" dirty="0">
                          <a:solidFill>
                            <a:schemeClr val="tx1"/>
                          </a:solidFill>
                          <a:effectLst/>
                          <a:latin typeface="Times New Roman" panose="02020603050405020304" pitchFamily="18" charset="0"/>
                          <a:ea typeface="+mn-ea"/>
                          <a:cs typeface="Times New Roman" panose="02020603050405020304" pitchFamily="18" charset="0"/>
                        </a:rPr>
                        <a:t>3-</a:t>
                      </a:r>
                      <a:endParaRPr lang="pt-B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300"/>
                        </a:spcAft>
                        <a:tabLst>
                          <a:tab pos="914400" algn="l"/>
                        </a:tabLst>
                      </a:pPr>
                      <a:r>
                        <a:rPr lang="pt-PT" sz="800" dirty="0">
                          <a:effectLst/>
                          <a:latin typeface="Times New Roman" panose="02020603050405020304" pitchFamily="18" charset="0"/>
                          <a:cs typeface="Times New Roman" panose="02020603050405020304" pitchFamily="18" charset="0"/>
                        </a:rPr>
                        <a:t>2,52</a:t>
                      </a:r>
                      <a:endParaRPr lang="pt-B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tabLst>
                          <a:tab pos="914400" algn="l"/>
                        </a:tabLst>
                      </a:pPr>
                      <a:r>
                        <a:rPr lang="pt-PT" sz="800" kern="1200" dirty="0">
                          <a:solidFill>
                            <a:schemeClr val="tx1"/>
                          </a:solidFill>
                          <a:effectLst/>
                          <a:latin typeface="Times New Roman" panose="02020603050405020304" pitchFamily="18" charset="0"/>
                          <a:ea typeface="+mn-ea"/>
                          <a:cs typeface="Times New Roman" panose="02020603050405020304" pitchFamily="18" charset="0"/>
                        </a:rPr>
                        <a:t>35,59%</a:t>
                      </a:r>
                      <a:endParaRPr lang="pt-B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28199196"/>
                  </a:ext>
                </a:extLst>
              </a:tr>
            </a:tbl>
          </a:graphicData>
        </a:graphic>
      </p:graphicFrame>
    </p:spTree>
    <p:extLst>
      <p:ext uri="{BB962C8B-B14F-4D97-AF65-F5344CB8AC3E}">
        <p14:creationId xmlns:p14="http://schemas.microsoft.com/office/powerpoint/2010/main" val="3615970392"/>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TotalTime>
  <Words>569</Words>
  <Application>Microsoft Office PowerPoint</Application>
  <PresentationFormat>On-screen Show (16:9)</PresentationFormat>
  <Paragraphs>43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Times New Roman Negrito</vt:lpstr>
      <vt:lpstr>Tema do Office</vt:lpstr>
      <vt:lpstr>DESEMPENHO DE REATOR COM ALGAS IMOBILIZADAS NA REMOÇÃO DE NITROGÊNIO AMONIACAL E ORTOFOSFATO DE ÁGUAS RESIDUÁRIAS EM SANTARÉM-PA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IMPACTOS SOCIOAMBIENTAIS DEVIDO DESCARTE INADEQUADO DE MANIPUEIRA E RESÍDUOS ORGÂNICOS EM COMUNIDADE NO BAIXO AMAZONAS</dc:title>
  <dc:creator>Natana</dc:creator>
  <cp:lastModifiedBy>Ana Reis</cp:lastModifiedBy>
  <cp:revision>16</cp:revision>
  <dcterms:created xsi:type="dcterms:W3CDTF">2022-06-15T23:49:43Z</dcterms:created>
  <dcterms:modified xsi:type="dcterms:W3CDTF">2022-06-17T13:44:45Z</dcterms:modified>
</cp:coreProperties>
</file>