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yrillic Bodoni Condensed" panose="02070606070506020303"/>
      <p:regular r:id="rId11"/>
    </p:embeddedFont>
    <p:embeddedFont>
      <p:font typeface="Inter" panose="020B0502030000000004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4" autoAdjust="0"/>
  </p:normalViewPr>
  <p:slideViewPr>
    <p:cSldViewPr>
      <p:cViewPr varScale="1">
        <p:scale>
          <a:sx n="76" d="100"/>
          <a:sy n="76" d="100"/>
        </p:scale>
        <p:origin x="54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528518">
            <a:off x="12681729" y="-1330338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7"/>
                </a:lnTo>
                <a:lnTo>
                  <a:pt x="0" y="3829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623801">
            <a:off x="-1600991" y="7343767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6"/>
                </a:lnTo>
                <a:lnTo>
                  <a:pt x="0" y="38290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24063" y="2725750"/>
            <a:ext cx="11239874" cy="429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48"/>
              </a:lnSpc>
            </a:pPr>
            <a:r>
              <a:rPr lang="en-US" sz="21282" spc="-85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Cuida hoje</a:t>
            </a:r>
          </a:p>
          <a:p>
            <a:pPr algn="ctr">
              <a:lnSpc>
                <a:spcPts val="15748"/>
              </a:lnSpc>
            </a:pPr>
            <a:r>
              <a:rPr lang="en-US" sz="21282" spc="-85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vive amanhã </a:t>
            </a:r>
          </a:p>
        </p:txBody>
      </p:sp>
      <p:sp>
        <p:nvSpPr>
          <p:cNvPr id="5" name="Freeform 5"/>
          <p:cNvSpPr/>
          <p:nvPr/>
        </p:nvSpPr>
        <p:spPr>
          <a:xfrm>
            <a:off x="14582093" y="6509511"/>
            <a:ext cx="4833582" cy="4420531"/>
          </a:xfrm>
          <a:custGeom>
            <a:avLst/>
            <a:gdLst/>
            <a:ahLst/>
            <a:cxnLst/>
            <a:rect l="l" t="t" r="r" b="b"/>
            <a:pathLst>
              <a:path w="4833582" h="4420531">
                <a:moveTo>
                  <a:pt x="0" y="0"/>
                </a:moveTo>
                <a:lnTo>
                  <a:pt x="4833582" y="0"/>
                </a:lnTo>
                <a:lnTo>
                  <a:pt x="4833582" y="4420530"/>
                </a:lnTo>
                <a:lnTo>
                  <a:pt x="0" y="4420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-1309519" y="-417966"/>
            <a:ext cx="4833582" cy="4420531"/>
          </a:xfrm>
          <a:custGeom>
            <a:avLst/>
            <a:gdLst/>
            <a:ahLst/>
            <a:cxnLst/>
            <a:rect l="l" t="t" r="r" b="b"/>
            <a:pathLst>
              <a:path w="4833582" h="4420531">
                <a:moveTo>
                  <a:pt x="4833582" y="4420531"/>
                </a:moveTo>
                <a:lnTo>
                  <a:pt x="0" y="4420531"/>
                </a:lnTo>
                <a:lnTo>
                  <a:pt x="0" y="0"/>
                </a:lnTo>
                <a:lnTo>
                  <a:pt x="4833582" y="0"/>
                </a:lnTo>
                <a:lnTo>
                  <a:pt x="4833582" y="442053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024204" y="-1024204"/>
            <a:ext cx="2048407" cy="2048407"/>
          </a:xfrm>
          <a:custGeom>
            <a:avLst/>
            <a:gdLst/>
            <a:ahLst/>
            <a:cxnLst/>
            <a:rect l="l" t="t" r="r" b="b"/>
            <a:pathLst>
              <a:path w="2048407" h="2048407">
                <a:moveTo>
                  <a:pt x="0" y="0"/>
                </a:moveTo>
                <a:lnTo>
                  <a:pt x="2048406" y="0"/>
                </a:lnTo>
                <a:lnTo>
                  <a:pt x="2048406" y="2048407"/>
                </a:lnTo>
                <a:lnTo>
                  <a:pt x="0" y="20484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0000"/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374825" y="8740693"/>
            <a:ext cx="5538351" cy="104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Lara Rodrigues 11.°P</a:t>
            </a:r>
          </a:p>
          <a:p>
            <a:pPr algn="ctr">
              <a:lnSpc>
                <a:spcPts val="4145"/>
              </a:lnSpc>
            </a:pP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Saúde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528518">
            <a:off x="12681729" y="-1330338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7"/>
                </a:lnTo>
                <a:lnTo>
                  <a:pt x="0" y="3829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623801">
            <a:off x="-1600991" y="7896831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7"/>
                </a:lnTo>
                <a:lnTo>
                  <a:pt x="0" y="3829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582093" y="6509511"/>
            <a:ext cx="4833582" cy="4420531"/>
          </a:xfrm>
          <a:custGeom>
            <a:avLst/>
            <a:gdLst/>
            <a:ahLst/>
            <a:cxnLst/>
            <a:rect l="l" t="t" r="r" b="b"/>
            <a:pathLst>
              <a:path w="4833582" h="4420531">
                <a:moveTo>
                  <a:pt x="0" y="0"/>
                </a:moveTo>
                <a:lnTo>
                  <a:pt x="4833582" y="0"/>
                </a:lnTo>
                <a:lnTo>
                  <a:pt x="4833582" y="4420530"/>
                </a:lnTo>
                <a:lnTo>
                  <a:pt x="0" y="4420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481660" y="5539574"/>
            <a:ext cx="2250389" cy="3180202"/>
          </a:xfrm>
          <a:custGeom>
            <a:avLst/>
            <a:gdLst/>
            <a:ahLst/>
            <a:cxnLst/>
            <a:rect l="l" t="t" r="r" b="b"/>
            <a:pathLst>
              <a:path w="2250389" h="3180202">
                <a:moveTo>
                  <a:pt x="0" y="0"/>
                </a:moveTo>
                <a:lnTo>
                  <a:pt x="2250388" y="0"/>
                </a:lnTo>
                <a:lnTo>
                  <a:pt x="2250388" y="3180202"/>
                </a:lnTo>
                <a:lnTo>
                  <a:pt x="0" y="31802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619700" y="2319835"/>
            <a:ext cx="11385620" cy="138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14000" spc="-560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Introdução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80931" y="3962113"/>
            <a:ext cx="13610776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Este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trabalho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foi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elaboradono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âmbito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projeto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JAGUAR, 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tem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objetivo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incentivar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poupança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água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através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alguns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métodos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destacando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também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seus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benefícios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para 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e para 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futuro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74825" y="8740693"/>
            <a:ext cx="5538351" cy="104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Lara Rodrigues 11.°P</a:t>
            </a:r>
          </a:p>
          <a:p>
            <a:pPr algn="ctr">
              <a:lnSpc>
                <a:spcPts val="4145"/>
              </a:lnSpc>
            </a:pP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Saúde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</p:spTree>
  </p:cSld>
  <p:clrMapOvr>
    <a:masterClrMapping/>
  </p:clrMapOvr>
  <p:transition>
    <p:cover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11929" y="4085862"/>
            <a:ext cx="12001162" cy="319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água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é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um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recurso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essencial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para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vida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todos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seres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vivos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 Sem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ela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não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seria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possível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sobrevivência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humana 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também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de outros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seres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vivos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Está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presente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em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quase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todas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as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atividades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nosso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desde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consumo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até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à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higiene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produção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alimentos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Além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disso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água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desempenha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um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papel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fundamental no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equilíbrio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dos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ecossistemas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ajudando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manter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biodiversidade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e 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funcionamento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natureza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4340" y="2073506"/>
            <a:ext cx="13734960" cy="138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14000" spc="-560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Importância da água</a:t>
            </a:r>
          </a:p>
        </p:txBody>
      </p:sp>
      <p:sp>
        <p:nvSpPr>
          <p:cNvPr id="4" name="Freeform 4"/>
          <p:cNvSpPr/>
          <p:nvPr/>
        </p:nvSpPr>
        <p:spPr>
          <a:xfrm rot="-8528518">
            <a:off x="12681729" y="-1330338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7"/>
                </a:lnTo>
                <a:lnTo>
                  <a:pt x="0" y="3829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623801">
            <a:off x="-1600991" y="7896831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7"/>
                </a:lnTo>
                <a:lnTo>
                  <a:pt x="0" y="3829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582093" y="6509511"/>
            <a:ext cx="4833582" cy="4420531"/>
          </a:xfrm>
          <a:custGeom>
            <a:avLst/>
            <a:gdLst/>
            <a:ahLst/>
            <a:cxnLst/>
            <a:rect l="l" t="t" r="r" b="b"/>
            <a:pathLst>
              <a:path w="4833582" h="4420531">
                <a:moveTo>
                  <a:pt x="0" y="0"/>
                </a:moveTo>
                <a:lnTo>
                  <a:pt x="4833582" y="0"/>
                </a:lnTo>
                <a:lnTo>
                  <a:pt x="4833582" y="4420530"/>
                </a:lnTo>
                <a:lnTo>
                  <a:pt x="0" y="4420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374825" y="8740693"/>
            <a:ext cx="5538351" cy="104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Lara Rodrigues 11.°P</a:t>
            </a:r>
          </a:p>
          <a:p>
            <a:pPr algn="ctr">
              <a:lnSpc>
                <a:spcPts val="4145"/>
              </a:lnSpc>
            </a:pP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Saúde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</p:spTree>
  </p:cSld>
  <p:clrMapOvr>
    <a:masterClrMapping/>
  </p:clrMapOvr>
  <p:transition spd="slow">
    <p:cover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508725">
            <a:off x="12511184" y="-1284322"/>
            <a:ext cx="7213004" cy="6596620"/>
          </a:xfrm>
          <a:custGeom>
            <a:avLst/>
            <a:gdLst/>
            <a:ahLst/>
            <a:cxnLst/>
            <a:rect l="l" t="t" r="r" b="b"/>
            <a:pathLst>
              <a:path w="7213004" h="6596620">
                <a:moveTo>
                  <a:pt x="0" y="0"/>
                </a:moveTo>
                <a:lnTo>
                  <a:pt x="7213004" y="0"/>
                </a:lnTo>
                <a:lnTo>
                  <a:pt x="7213004" y="6596620"/>
                </a:lnTo>
                <a:lnTo>
                  <a:pt x="0" y="65966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43419" y="4115476"/>
            <a:ext cx="12001162" cy="425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spc="-1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O desperdício de água é um problema cada vez mais preocupante. Quando utilizamos água de forma irresponsável, estamos a contribuir para a diminuição deste recurso, que não é infinito. Em várias partes do mundo já existem dificuldades no acesso à água potável. O desperdício também pode causar impactos ambientais, como a degradação de habitats naturais e a escassez em períodos de seca. Por exemplo, deixar a torneira aberta sem necessidade ou utilizar água em excesso são atitudes que agravam este problema.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600" y="2545498"/>
            <a:ext cx="14889401" cy="138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14000" spc="-560" dirty="0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O </a:t>
            </a:r>
            <a:r>
              <a:rPr lang="en-US" sz="14000" spc="-560" dirty="0" err="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problema</a:t>
            </a:r>
            <a:r>
              <a:rPr lang="en-US" sz="14000" spc="-560" dirty="0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 do </a:t>
            </a:r>
            <a:r>
              <a:rPr lang="en-US" sz="14000" spc="-560" dirty="0" err="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desperdicio</a:t>
            </a:r>
            <a:endParaRPr lang="en-US" sz="14000" spc="-560" dirty="0">
              <a:solidFill>
                <a:srgbClr val="8DBDD0"/>
              </a:solidFill>
              <a:latin typeface="Cyrillic Bodoni Condensed"/>
              <a:ea typeface="Cyrillic Bodoni Condensed"/>
              <a:cs typeface="Cyrillic Bodoni Condensed"/>
              <a:sym typeface="Cyrillic Bodoni Condense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4582093" y="6509511"/>
            <a:ext cx="4833582" cy="4420531"/>
          </a:xfrm>
          <a:custGeom>
            <a:avLst/>
            <a:gdLst/>
            <a:ahLst/>
            <a:cxnLst/>
            <a:rect l="l" t="t" r="r" b="b"/>
            <a:pathLst>
              <a:path w="4833582" h="4420531">
                <a:moveTo>
                  <a:pt x="0" y="0"/>
                </a:moveTo>
                <a:lnTo>
                  <a:pt x="4833582" y="0"/>
                </a:lnTo>
                <a:lnTo>
                  <a:pt x="4833582" y="4420530"/>
                </a:lnTo>
                <a:lnTo>
                  <a:pt x="0" y="4420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374825" y="8740693"/>
            <a:ext cx="5538351" cy="104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Lara Rodrigues 11.°P</a:t>
            </a:r>
          </a:p>
          <a:p>
            <a:pPr algn="ctr">
              <a:lnSpc>
                <a:spcPts val="4145"/>
              </a:lnSpc>
            </a:pP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Saúde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</p:spTree>
  </p:cSld>
  <p:clrMapOvr>
    <a:masterClrMapping/>
  </p:clrMapOvr>
  <p:transition spd="slow">
    <p:cover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33125">
            <a:off x="11826830" y="-1454945"/>
            <a:ext cx="7951255" cy="5768274"/>
          </a:xfrm>
          <a:custGeom>
            <a:avLst/>
            <a:gdLst/>
            <a:ahLst/>
            <a:cxnLst/>
            <a:rect l="l" t="t" r="r" b="b"/>
            <a:pathLst>
              <a:path w="7951255" h="5768274">
                <a:moveTo>
                  <a:pt x="0" y="0"/>
                </a:moveTo>
                <a:lnTo>
                  <a:pt x="7951256" y="0"/>
                </a:lnTo>
                <a:lnTo>
                  <a:pt x="7951256" y="5768274"/>
                </a:lnTo>
                <a:lnTo>
                  <a:pt x="0" y="57682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391115" y="4774407"/>
            <a:ext cx="11505769" cy="319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Poupar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água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traz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diversas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vantagens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tanto para 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para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sociedade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 Ajuda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conservar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recursos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naturais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reduz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pressão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sobre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rios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lagos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reservas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subterrâneas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contribui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para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sustentabilidade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planeta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Além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disso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a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redução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do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consumo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água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permite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diminuir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gastos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financeiros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promover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um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estilo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vida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mais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consciente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3000" spc="-15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responsável</a:t>
            </a:r>
            <a:r>
              <a:rPr lang="en-US" sz="3000" spc="-15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 rot="-5400000">
            <a:off x="216324" y="222009"/>
            <a:ext cx="2630284" cy="1908152"/>
          </a:xfrm>
          <a:custGeom>
            <a:avLst/>
            <a:gdLst/>
            <a:ahLst/>
            <a:cxnLst/>
            <a:rect l="l" t="t" r="r" b="b"/>
            <a:pathLst>
              <a:path w="2630284" h="1908152">
                <a:moveTo>
                  <a:pt x="0" y="0"/>
                </a:moveTo>
                <a:lnTo>
                  <a:pt x="2630284" y="0"/>
                </a:lnTo>
                <a:lnTo>
                  <a:pt x="2630284" y="1908151"/>
                </a:lnTo>
                <a:lnTo>
                  <a:pt x="0" y="19081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209800" y="3266638"/>
            <a:ext cx="14307265" cy="138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14000" spc="-560" dirty="0" err="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Benefícios</a:t>
            </a:r>
            <a:r>
              <a:rPr lang="en-US" sz="14000" spc="-560" dirty="0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 de </a:t>
            </a:r>
            <a:r>
              <a:rPr lang="en-US" sz="14000" spc="-560" dirty="0" err="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poupar</a:t>
            </a:r>
            <a:r>
              <a:rPr lang="en-US" sz="14000" spc="-560" dirty="0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 </a:t>
            </a:r>
            <a:r>
              <a:rPr lang="en-US" sz="14000" spc="-560" dirty="0" err="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água</a:t>
            </a:r>
            <a:endParaRPr lang="en-US" sz="14000" spc="-560" dirty="0">
              <a:solidFill>
                <a:srgbClr val="8DBDD0"/>
              </a:solidFill>
              <a:latin typeface="Cyrillic Bodoni Condensed"/>
              <a:ea typeface="Cyrillic Bodoni Condensed"/>
              <a:cs typeface="Cyrillic Bodoni Condensed"/>
              <a:sym typeface="Cyrillic Bodoni Condense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374825" y="8740693"/>
            <a:ext cx="5538351" cy="104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Lara Rodrigues 11.°P</a:t>
            </a:r>
          </a:p>
          <a:p>
            <a:pPr algn="ctr">
              <a:lnSpc>
                <a:spcPts val="4145"/>
              </a:lnSpc>
            </a:pP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Saúde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</p:spTree>
  </p:cSld>
  <p:clrMapOvr>
    <a:masterClrMapping/>
  </p:clrMapOvr>
  <p:transition spd="slow">
    <p:cover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53560" y="3635285"/>
            <a:ext cx="9658900" cy="4706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45"/>
              </a:lnSpc>
            </a:pPr>
            <a:r>
              <a:rPr lang="en-US" sz="2961" spc="-14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Existem várias formas simples de poupar água no dia a dia, tais como:</a:t>
            </a:r>
          </a:p>
          <a:p>
            <a:pPr marL="639332" lvl="1" indent="-319666" algn="just">
              <a:lnSpc>
                <a:spcPts val="4145"/>
              </a:lnSpc>
              <a:buFont typeface="Arial"/>
              <a:buChar char="•"/>
            </a:pPr>
            <a:r>
              <a:rPr lang="en-US" sz="2961" spc="-14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Fechar a torneira enquanto se escovam os dentes;</a:t>
            </a:r>
          </a:p>
          <a:p>
            <a:pPr marL="639332" lvl="1" indent="-319666" algn="just">
              <a:lnSpc>
                <a:spcPts val="4145"/>
              </a:lnSpc>
              <a:buFont typeface="Arial"/>
              <a:buChar char="•"/>
            </a:pPr>
            <a:r>
              <a:rPr lang="en-US" sz="2961" spc="-14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Tomar banhos mais curtos;</a:t>
            </a:r>
          </a:p>
          <a:p>
            <a:pPr marL="639332" lvl="1" indent="-319666" algn="just">
              <a:lnSpc>
                <a:spcPts val="4145"/>
              </a:lnSpc>
              <a:buFont typeface="Arial"/>
              <a:buChar char="•"/>
            </a:pPr>
            <a:r>
              <a:rPr lang="en-US" sz="2961" spc="-14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Evitar deixar a água a correr sem necessidade;</a:t>
            </a:r>
          </a:p>
          <a:p>
            <a:pPr marL="639332" lvl="1" indent="-319666" algn="just">
              <a:lnSpc>
                <a:spcPts val="4145"/>
              </a:lnSpc>
              <a:buFont typeface="Arial"/>
              <a:buChar char="•"/>
            </a:pPr>
            <a:r>
              <a:rPr lang="en-US" sz="2961" spc="-14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Reutilizar água sempre que possível;</a:t>
            </a:r>
          </a:p>
          <a:p>
            <a:pPr marL="639332" lvl="1" indent="-319666" algn="just">
              <a:lnSpc>
                <a:spcPts val="4145"/>
              </a:lnSpc>
              <a:buFont typeface="Arial"/>
              <a:buChar char="•"/>
            </a:pPr>
            <a:r>
              <a:rPr lang="en-US" sz="2961" spc="-14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Verificar e reparar fugas em casa;</a:t>
            </a:r>
          </a:p>
          <a:p>
            <a:pPr marL="639332" lvl="1" indent="-319666" algn="just">
              <a:lnSpc>
                <a:spcPts val="4145"/>
              </a:lnSpc>
              <a:buFont typeface="Arial"/>
              <a:buChar char="•"/>
            </a:pPr>
            <a:r>
              <a:rPr lang="en-US" sz="2961" spc="-14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Utilizar a água de forma consciente nas tarefas diárias;</a:t>
            </a:r>
          </a:p>
          <a:p>
            <a:pPr marL="639332" lvl="1" indent="-319666" algn="just">
              <a:lnSpc>
                <a:spcPts val="4145"/>
              </a:lnSpc>
              <a:buFont typeface="Arial"/>
              <a:buChar char="•"/>
            </a:pPr>
            <a:r>
              <a:rPr lang="en-US" sz="2961" spc="-14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Evitar o desperdício em atividades domésticas.</a:t>
            </a:r>
          </a:p>
        </p:txBody>
      </p:sp>
      <p:sp>
        <p:nvSpPr>
          <p:cNvPr id="3" name="Freeform 3"/>
          <p:cNvSpPr/>
          <p:nvPr/>
        </p:nvSpPr>
        <p:spPr>
          <a:xfrm rot="-1106080">
            <a:off x="12768414" y="456770"/>
            <a:ext cx="7315200" cy="1888652"/>
          </a:xfrm>
          <a:custGeom>
            <a:avLst/>
            <a:gdLst/>
            <a:ahLst/>
            <a:cxnLst/>
            <a:rect l="l" t="t" r="r" b="b"/>
            <a:pathLst>
              <a:path w="7315200" h="1888652">
                <a:moveTo>
                  <a:pt x="0" y="0"/>
                </a:moveTo>
                <a:lnTo>
                  <a:pt x="7315200" y="0"/>
                </a:lnTo>
                <a:lnTo>
                  <a:pt x="7315200" y="1888652"/>
                </a:lnTo>
                <a:lnTo>
                  <a:pt x="0" y="1888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477299" y="1564930"/>
            <a:ext cx="7315200" cy="1888652"/>
          </a:xfrm>
          <a:custGeom>
            <a:avLst/>
            <a:gdLst/>
            <a:ahLst/>
            <a:cxnLst/>
            <a:rect l="l" t="t" r="r" b="b"/>
            <a:pathLst>
              <a:path w="7315200" h="1888652">
                <a:moveTo>
                  <a:pt x="0" y="0"/>
                </a:moveTo>
                <a:lnTo>
                  <a:pt x="7315200" y="0"/>
                </a:lnTo>
                <a:lnTo>
                  <a:pt x="7315200" y="1888651"/>
                </a:lnTo>
                <a:lnTo>
                  <a:pt x="0" y="1888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19200" y="780978"/>
            <a:ext cx="12767087" cy="1386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13999" spc="-559" dirty="0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Formas de </a:t>
            </a:r>
            <a:r>
              <a:rPr lang="en-US" sz="13999" spc="-559" dirty="0" err="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poupar</a:t>
            </a:r>
            <a:r>
              <a:rPr lang="en-US" sz="13999" spc="-559" dirty="0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 </a:t>
            </a:r>
            <a:r>
              <a:rPr lang="en-US" sz="13999" spc="-559" dirty="0" err="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água</a:t>
            </a:r>
            <a:endParaRPr lang="en-US" sz="13999" spc="-559" dirty="0">
              <a:solidFill>
                <a:srgbClr val="8DBDD0"/>
              </a:solidFill>
              <a:latin typeface="Cyrillic Bodoni Condensed"/>
              <a:ea typeface="Cyrillic Bodoni Condensed"/>
              <a:cs typeface="Cyrillic Bodoni Condensed"/>
              <a:sym typeface="Cyrillic Bodoni Condense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374825" y="8740693"/>
            <a:ext cx="5538351" cy="104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Lara Rodrigues 11.°P</a:t>
            </a:r>
          </a:p>
          <a:p>
            <a:pPr algn="ctr">
              <a:lnSpc>
                <a:spcPts val="4145"/>
              </a:lnSpc>
            </a:pP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Saúde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451119" y="3635285"/>
            <a:ext cx="6221965" cy="4948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 spc="-13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Alguns exemplos:</a:t>
            </a:r>
          </a:p>
          <a:p>
            <a:pPr algn="just">
              <a:lnSpc>
                <a:spcPts val="3919"/>
              </a:lnSpc>
            </a:pPr>
            <a:r>
              <a:rPr lang="en-US" sz="2799" spc="-13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Determinadas empresas alimentícias adotaram diferentes metodos contra o desperdício de água, nomeadamente a Coca-Cola, o McDonald's e a Nestlé. Desenvolveram um projeto que devolve a água gasta á natureza, reduziram a quantidade de água nos autoclismos e reutilizam água evitando o desperdício, respetivamente.</a:t>
            </a:r>
          </a:p>
        </p:txBody>
      </p:sp>
    </p:spTree>
  </p:cSld>
  <p:clrMapOvr>
    <a:masterClrMapping/>
  </p:clrMapOvr>
  <p:transition spd="slow">
    <p:cover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346259">
            <a:off x="-1663377" y="-509058"/>
            <a:ext cx="5384154" cy="4571637"/>
          </a:xfrm>
          <a:custGeom>
            <a:avLst/>
            <a:gdLst/>
            <a:ahLst/>
            <a:cxnLst/>
            <a:rect l="l" t="t" r="r" b="b"/>
            <a:pathLst>
              <a:path w="5384154" h="4571637">
                <a:moveTo>
                  <a:pt x="0" y="0"/>
                </a:moveTo>
                <a:lnTo>
                  <a:pt x="5384154" y="0"/>
                </a:lnTo>
                <a:lnTo>
                  <a:pt x="5384154" y="4571636"/>
                </a:lnTo>
                <a:lnTo>
                  <a:pt x="0" y="45716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299353" flipH="1">
            <a:off x="15021199" y="-463465"/>
            <a:ext cx="3681827" cy="3126206"/>
          </a:xfrm>
          <a:custGeom>
            <a:avLst/>
            <a:gdLst/>
            <a:ahLst/>
            <a:cxnLst/>
            <a:rect l="l" t="t" r="r" b="b"/>
            <a:pathLst>
              <a:path w="3681827" h="3126206">
                <a:moveTo>
                  <a:pt x="3681827" y="0"/>
                </a:moveTo>
                <a:lnTo>
                  <a:pt x="0" y="0"/>
                </a:lnTo>
                <a:lnTo>
                  <a:pt x="0" y="3126206"/>
                </a:lnTo>
                <a:lnTo>
                  <a:pt x="3681827" y="3126206"/>
                </a:lnTo>
                <a:lnTo>
                  <a:pt x="368182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5589907" y="10762634"/>
            <a:ext cx="6933438" cy="8229600"/>
          </a:xfrm>
          <a:custGeom>
            <a:avLst/>
            <a:gdLst/>
            <a:ahLst/>
            <a:cxnLst/>
            <a:rect l="l" t="t" r="r" b="b"/>
            <a:pathLst>
              <a:path w="6933438" h="8229600">
                <a:moveTo>
                  <a:pt x="0" y="0"/>
                </a:moveTo>
                <a:lnTo>
                  <a:pt x="6933438" y="0"/>
                </a:lnTo>
                <a:lnTo>
                  <a:pt x="69334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51804" y="3781425"/>
            <a:ext cx="8653350" cy="319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spc="-1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O consumo de água tem vindo a aumentar ao longo do tempo devido ao crescimento da população, da agricultura e da indústria. Estima-se que o uso global de água continue a crescer cerca de 1% por ano, o que explica os valores mais elevados nas últimas décadas e as previsões para 2030.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35890" y="1435705"/>
            <a:ext cx="11216220" cy="2190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8"/>
              </a:lnSpc>
            </a:pPr>
            <a:r>
              <a:rPr lang="en-US" sz="12201" spc="-488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Média global do consumo de água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74825" y="8740693"/>
            <a:ext cx="5538351" cy="104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Lara Rodrigues 11.°P</a:t>
            </a:r>
          </a:p>
          <a:p>
            <a:pPr algn="ctr">
              <a:lnSpc>
                <a:spcPts val="4145"/>
              </a:lnSpc>
            </a:pP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Saúde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05154" y="3583313"/>
            <a:ext cx="8486201" cy="4872509"/>
            <a:chOff x="0" y="0"/>
            <a:chExt cx="11314935" cy="649667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19691" y="-725829"/>
              <a:ext cx="12583229" cy="8271111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0" y="-47625"/>
              <a:ext cx="3773137" cy="511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5"/>
                </a:lnSpc>
              </a:pPr>
              <a:r>
                <a:rPr lang="en-US" sz="2282" spc="-114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km³/ano</a:t>
              </a:r>
            </a:p>
          </p:txBody>
        </p:sp>
      </p:grpSp>
    </p:spTree>
  </p:cSld>
  <p:clrMapOvr>
    <a:masterClrMapping/>
  </p:clrMapOvr>
  <p:transition spd="slow"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528518">
            <a:off x="12681729" y="-1330338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7"/>
                </a:lnTo>
                <a:lnTo>
                  <a:pt x="0" y="3829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623801">
            <a:off x="-1600991" y="7896831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7"/>
                </a:lnTo>
                <a:lnTo>
                  <a:pt x="0" y="3829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65720" y="2262685"/>
            <a:ext cx="15893580" cy="127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6"/>
              </a:lnSpc>
            </a:pPr>
            <a:r>
              <a:rPr lang="en-US" sz="12901" spc="-516">
                <a:solidFill>
                  <a:srgbClr val="335575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Conclusão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11929" y="4085862"/>
            <a:ext cx="12001162" cy="208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45"/>
              </a:lnSpc>
            </a:pPr>
            <a:r>
              <a:rPr lang="en-US" sz="2961" spc="-14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Em conclusão, poupar água é essencial para proteger o ambiente e garantir que este recurso continue disponível no futuro. Com pequenas mudanças nos nossos hábitos diários, todos podemos contribuir para um mundo mais sustentável e consciente.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74825" y="8740693"/>
            <a:ext cx="5538351" cy="104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1" spc="-148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Lara Rodrigues 11.°P</a:t>
            </a:r>
          </a:p>
          <a:p>
            <a:pPr algn="ctr">
              <a:lnSpc>
                <a:spcPts val="4145"/>
              </a:lnSpc>
            </a:pPr>
            <a:r>
              <a:rPr lang="en-US" sz="2961" spc="-148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Saúde</a:t>
            </a:r>
            <a:r>
              <a:rPr lang="en-US" sz="2961" spc="-148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2961" spc="-148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961" spc="-148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</p:spTree>
  </p:cSld>
  <p:clrMapOvr>
    <a:masterClrMapping/>
  </p:clrMapOvr>
  <p:transition spd="slow">
    <p:cover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528518">
            <a:off x="12681729" y="-1330338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7"/>
                </a:lnTo>
                <a:lnTo>
                  <a:pt x="0" y="3829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623801">
            <a:off x="-1600991" y="7343767"/>
            <a:ext cx="7019956" cy="3829067"/>
          </a:xfrm>
          <a:custGeom>
            <a:avLst/>
            <a:gdLst/>
            <a:ahLst/>
            <a:cxnLst/>
            <a:rect l="l" t="t" r="r" b="b"/>
            <a:pathLst>
              <a:path w="7019956" h="3829067">
                <a:moveTo>
                  <a:pt x="0" y="0"/>
                </a:moveTo>
                <a:lnTo>
                  <a:pt x="7019956" y="0"/>
                </a:lnTo>
                <a:lnTo>
                  <a:pt x="7019956" y="3829066"/>
                </a:lnTo>
                <a:lnTo>
                  <a:pt x="0" y="38290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552828" y="3464438"/>
            <a:ext cx="7182344" cy="230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48"/>
              </a:lnSpc>
            </a:pPr>
            <a:r>
              <a:rPr lang="en-US" sz="21282" spc="-851">
                <a:solidFill>
                  <a:srgbClr val="8DBDD0"/>
                </a:solidFill>
                <a:latin typeface="Cyrillic Bodoni Condensed"/>
                <a:ea typeface="Cyrillic Bodoni Condensed"/>
                <a:cs typeface="Cyrillic Bodoni Condensed"/>
                <a:sym typeface="Cyrillic Bodoni Condensed"/>
              </a:rPr>
              <a:t>Obrigada </a:t>
            </a:r>
          </a:p>
        </p:txBody>
      </p:sp>
      <p:sp>
        <p:nvSpPr>
          <p:cNvPr id="5" name="Freeform 5"/>
          <p:cNvSpPr/>
          <p:nvPr/>
        </p:nvSpPr>
        <p:spPr>
          <a:xfrm>
            <a:off x="14582093" y="6509511"/>
            <a:ext cx="4833582" cy="4420531"/>
          </a:xfrm>
          <a:custGeom>
            <a:avLst/>
            <a:gdLst/>
            <a:ahLst/>
            <a:cxnLst/>
            <a:rect l="l" t="t" r="r" b="b"/>
            <a:pathLst>
              <a:path w="4833582" h="4420531">
                <a:moveTo>
                  <a:pt x="0" y="0"/>
                </a:moveTo>
                <a:lnTo>
                  <a:pt x="4833582" y="0"/>
                </a:lnTo>
                <a:lnTo>
                  <a:pt x="4833582" y="4420530"/>
                </a:lnTo>
                <a:lnTo>
                  <a:pt x="0" y="4420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-1309519" y="-417966"/>
            <a:ext cx="4833582" cy="4420531"/>
          </a:xfrm>
          <a:custGeom>
            <a:avLst/>
            <a:gdLst/>
            <a:ahLst/>
            <a:cxnLst/>
            <a:rect l="l" t="t" r="r" b="b"/>
            <a:pathLst>
              <a:path w="4833582" h="4420531">
                <a:moveTo>
                  <a:pt x="4833582" y="4420531"/>
                </a:moveTo>
                <a:lnTo>
                  <a:pt x="0" y="4420531"/>
                </a:lnTo>
                <a:lnTo>
                  <a:pt x="0" y="0"/>
                </a:lnTo>
                <a:lnTo>
                  <a:pt x="4833582" y="0"/>
                </a:lnTo>
                <a:lnTo>
                  <a:pt x="4833582" y="442053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374825" y="8740693"/>
            <a:ext cx="5538351" cy="104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Lara Rodrigues 11.°P</a:t>
            </a:r>
          </a:p>
          <a:p>
            <a:pPr algn="ctr">
              <a:lnSpc>
                <a:spcPts val="4145"/>
              </a:lnSpc>
            </a:pPr>
            <a:r>
              <a:rPr lang="en-US" sz="2961" spc="-148" dirty="0" err="1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Saúde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2961" spc="-148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961" spc="-148" dirty="0">
                <a:solidFill>
                  <a:srgbClr val="8DBDD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</p:spTree>
  </p:cSld>
  <p:clrMapOvr>
    <a:masterClrMapping/>
  </p:clrMapOvr>
  <p:transition spd="slow">
    <p:cover dir="l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595</Words>
  <Application>Microsoft Macintosh PowerPoint</Application>
  <PresentationFormat>Personalizados</PresentationFormat>
  <Paragraphs>45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4" baseType="lpstr">
      <vt:lpstr>Cyrillic Bodoni Condensed</vt:lpstr>
      <vt:lpstr>Arial</vt:lpstr>
      <vt:lpstr>Calibri</vt:lpstr>
      <vt:lpstr>Inter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Lara Rodrigues 11.°P Saúde e ambiente</dc:title>
  <cp:lastModifiedBy>Paula Ribeiro</cp:lastModifiedBy>
  <cp:revision>2</cp:revision>
  <dcterms:created xsi:type="dcterms:W3CDTF">2006-08-16T00:00:00Z</dcterms:created>
  <dcterms:modified xsi:type="dcterms:W3CDTF">2026-05-07T10:13:21Z</dcterms:modified>
  <dc:identifier>DAHEmova-XA</dc:identifier>
</cp:coreProperties>
</file>