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odec Pro" pitchFamily="2" charset="0"/>
      <p:regular r:id="rId10"/>
    </p:embeddedFont>
    <p:embeddedFont>
      <p:font typeface="Glacial Indifference"/>
      <p:regular r:id="rId11"/>
    </p:embeddedFont>
    <p:embeddedFont>
      <p:font typeface="Waterlily" pitchFamily="2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04" autoAdjust="0"/>
  </p:normalViewPr>
  <p:slideViewPr>
    <p:cSldViewPr>
      <p:cViewPr varScale="1">
        <p:scale>
          <a:sx n="76" d="100"/>
          <a:sy n="76" d="100"/>
        </p:scale>
        <p:origin x="5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9684" y="2552396"/>
            <a:ext cx="11353415" cy="465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38"/>
              </a:lnSpc>
            </a:pPr>
            <a:r>
              <a:rPr lang="en-US" sz="11034">
                <a:solidFill>
                  <a:srgbClr val="FFFFFF"/>
                </a:solidFill>
                <a:latin typeface="Waterlily"/>
                <a:ea typeface="Waterlily"/>
                <a:cs typeface="Waterlily"/>
                <a:sym typeface="Waterlily"/>
              </a:rPr>
              <a:t>A agua e vida, poupa-a para garantir a vida</a:t>
            </a:r>
          </a:p>
        </p:txBody>
      </p:sp>
      <p:sp>
        <p:nvSpPr>
          <p:cNvPr id="3" name="Freeform 3"/>
          <p:cNvSpPr/>
          <p:nvPr/>
        </p:nvSpPr>
        <p:spPr>
          <a:xfrm>
            <a:off x="8774545" y="-2039064"/>
            <a:ext cx="10709588" cy="15208126"/>
          </a:xfrm>
          <a:custGeom>
            <a:avLst/>
            <a:gdLst/>
            <a:ahLst/>
            <a:cxnLst/>
            <a:rect l="l" t="t" r="r" b="b"/>
            <a:pathLst>
              <a:path w="10709588" h="15208126">
                <a:moveTo>
                  <a:pt x="0" y="0"/>
                </a:moveTo>
                <a:lnTo>
                  <a:pt x="10709588" y="0"/>
                </a:lnTo>
                <a:lnTo>
                  <a:pt x="10709588" y="15208126"/>
                </a:lnTo>
                <a:lnTo>
                  <a:pt x="0" y="152081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0" y="7483006"/>
            <a:ext cx="11353415" cy="35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>
                <a:solidFill>
                  <a:srgbClr val="FFFFFF"/>
                </a:solidFill>
                <a:latin typeface="Waterlily"/>
                <a:ea typeface="Waterlily"/>
                <a:cs typeface="Waterlily"/>
                <a:sym typeface="Waterlily"/>
              </a:rPr>
              <a:t>Projeto JAGUAR - Beatriz Louro 11°P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-1561309"/>
            <a:ext cx="10322355" cy="14658236"/>
          </a:xfrm>
          <a:custGeom>
            <a:avLst/>
            <a:gdLst/>
            <a:ahLst/>
            <a:cxnLst/>
            <a:rect l="l" t="t" r="r" b="b"/>
            <a:pathLst>
              <a:path w="10322355" h="14658236">
                <a:moveTo>
                  <a:pt x="0" y="0"/>
                </a:moveTo>
                <a:lnTo>
                  <a:pt x="10322355" y="0"/>
                </a:lnTo>
                <a:lnTo>
                  <a:pt x="10322355" y="14658236"/>
                </a:lnTo>
                <a:lnTo>
                  <a:pt x="0" y="14658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960890"/>
            <a:ext cx="10148213" cy="1536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48"/>
              </a:lnSpc>
            </a:pPr>
            <a:r>
              <a:rPr lang="en-US" sz="10771">
                <a:solidFill>
                  <a:srgbClr val="000000"/>
                </a:solidFill>
                <a:latin typeface="Waterlily"/>
                <a:ea typeface="Waterlily"/>
                <a:cs typeface="Waterlily"/>
                <a:sym typeface="Waterlily"/>
              </a:rPr>
              <a:t>Introducao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667268"/>
            <a:ext cx="9521195" cy="303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Este trabalho, incentivado pelo projeto JAGUAR, visa sensibilizar para a poupança de água. Vamos explorar métodos práticos e os benefícios cruciais para o nosso ambiente e futuro comum.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96637" y="717122"/>
            <a:ext cx="8534741" cy="12119740"/>
          </a:xfrm>
          <a:custGeom>
            <a:avLst/>
            <a:gdLst/>
            <a:ahLst/>
            <a:cxnLst/>
            <a:rect l="l" t="t" r="r" b="b"/>
            <a:pathLst>
              <a:path w="8534741" h="12119740">
                <a:moveTo>
                  <a:pt x="0" y="0"/>
                </a:moveTo>
                <a:lnTo>
                  <a:pt x="8534742" y="0"/>
                </a:lnTo>
                <a:lnTo>
                  <a:pt x="8534742" y="12119740"/>
                </a:lnTo>
                <a:lnTo>
                  <a:pt x="0" y="12119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5358" y="1133475"/>
            <a:ext cx="15062147" cy="1586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80"/>
              </a:lnSpc>
            </a:pPr>
            <a:r>
              <a:rPr lang="en-US" sz="11164">
                <a:solidFill>
                  <a:srgbClr val="000000"/>
                </a:solidFill>
                <a:latin typeface="Waterlily"/>
                <a:ea typeface="Waterlily"/>
                <a:cs typeface="Waterlily"/>
                <a:sym typeface="Waterlily"/>
              </a:rPr>
              <a:t>Importancia da agua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5358" y="4621151"/>
            <a:ext cx="10518252" cy="4273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5002">
                <a:solidFill>
                  <a:srgbClr val="2A2C2C"/>
                </a:solidFill>
                <a:latin typeface="Codec Pro"/>
                <a:ea typeface="Codec Pro"/>
                <a:cs typeface="Codec Pro"/>
                <a:sym typeface="Codec Pro"/>
              </a:rPr>
              <a:t>A água é o alicerce da vida. Sem ela, a sobrevivência de humanos, animais e plantas seria impossível. É essencial em tudo: do consumo à produção de alimentos e equilíbrio dos ecossistemas.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-773725"/>
            <a:ext cx="9977198" cy="14168097"/>
          </a:xfrm>
          <a:custGeom>
            <a:avLst/>
            <a:gdLst/>
            <a:ahLst/>
            <a:cxnLst/>
            <a:rect l="l" t="t" r="r" b="b"/>
            <a:pathLst>
              <a:path w="9977198" h="14168097">
                <a:moveTo>
                  <a:pt x="0" y="0"/>
                </a:moveTo>
                <a:lnTo>
                  <a:pt x="9977198" y="0"/>
                </a:lnTo>
                <a:lnTo>
                  <a:pt x="9977198" y="14168097"/>
                </a:lnTo>
                <a:lnTo>
                  <a:pt x="0" y="14168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5358" y="1123950"/>
            <a:ext cx="10148213" cy="3031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48"/>
              </a:lnSpc>
            </a:pPr>
            <a:r>
              <a:rPr lang="en-US" sz="10771">
                <a:solidFill>
                  <a:srgbClr val="000000"/>
                </a:solidFill>
                <a:latin typeface="Waterlily"/>
                <a:ea typeface="Waterlily"/>
                <a:cs typeface="Waterlily"/>
                <a:sym typeface="Waterlily"/>
              </a:rPr>
              <a:t>O Problema do Desperdicio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5358" y="4212413"/>
            <a:ext cx="9121819" cy="5751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92"/>
              </a:lnSpc>
            </a:pPr>
            <a:r>
              <a:rPr lang="en-US" sz="5902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água não é infinita. O uso irresponsável agrava a escassez e destrói habitats. Atitudes simples, como deixar torneiras abertas, têm um impacto global negativo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64446" y="-24130"/>
            <a:ext cx="8732338" cy="12400337"/>
          </a:xfrm>
          <a:custGeom>
            <a:avLst/>
            <a:gdLst/>
            <a:ahLst/>
            <a:cxnLst/>
            <a:rect l="l" t="t" r="r" b="b"/>
            <a:pathLst>
              <a:path w="8732338" h="12400337">
                <a:moveTo>
                  <a:pt x="0" y="0"/>
                </a:moveTo>
                <a:lnTo>
                  <a:pt x="8732339" y="0"/>
                </a:lnTo>
                <a:lnTo>
                  <a:pt x="8732339" y="12400337"/>
                </a:lnTo>
                <a:lnTo>
                  <a:pt x="0" y="124003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38275" y="2088913"/>
            <a:ext cx="12219588" cy="1536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48"/>
              </a:lnSpc>
            </a:pPr>
            <a:r>
              <a:rPr lang="en-US" sz="10771">
                <a:solidFill>
                  <a:srgbClr val="000000"/>
                </a:solidFill>
                <a:latin typeface="Waterlily"/>
                <a:ea typeface="Waterlily"/>
                <a:cs typeface="Waterlily"/>
                <a:sym typeface="Waterlily"/>
              </a:rPr>
              <a:t>Benefícios de Poupar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8275" y="3989649"/>
            <a:ext cx="11384281" cy="4420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44"/>
              </a:lnSpc>
            </a:pPr>
            <a:r>
              <a:rPr lang="en-US" sz="5313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Ambientais: Conservação de recursos e redução da pressão sobre rios e reservas.</a:t>
            </a:r>
          </a:p>
          <a:p>
            <a:pPr algn="l">
              <a:lnSpc>
                <a:spcPts val="5844"/>
              </a:lnSpc>
            </a:pPr>
            <a:r>
              <a:rPr lang="en-US" sz="5313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Sociais/Económicos: Redução de custos e promoção de um estilo de vida consciente.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4427" y="1266454"/>
            <a:ext cx="3086100" cy="30861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F0FC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-885043"/>
            <a:ext cx="10546976" cy="14977210"/>
          </a:xfrm>
          <a:custGeom>
            <a:avLst/>
            <a:gdLst/>
            <a:ahLst/>
            <a:cxnLst/>
            <a:rect l="l" t="t" r="r" b="b"/>
            <a:pathLst>
              <a:path w="10546976" h="14977210">
                <a:moveTo>
                  <a:pt x="0" y="0"/>
                </a:moveTo>
                <a:lnTo>
                  <a:pt x="10546976" y="0"/>
                </a:lnTo>
                <a:lnTo>
                  <a:pt x="10546976" y="14977209"/>
                </a:lnTo>
                <a:lnTo>
                  <a:pt x="0" y="14977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38275" y="2088913"/>
            <a:ext cx="12219588" cy="1536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48"/>
              </a:lnSpc>
            </a:pPr>
            <a:r>
              <a:rPr lang="en-US" sz="10771">
                <a:solidFill>
                  <a:srgbClr val="000000"/>
                </a:solidFill>
                <a:latin typeface="Waterlily"/>
                <a:ea typeface="Waterlily"/>
                <a:cs typeface="Waterlily"/>
                <a:sym typeface="Waterlily"/>
              </a:rPr>
              <a:t>Formas de Poupar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712193"/>
            <a:ext cx="9121819" cy="5203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2"/>
              </a:lnSpc>
            </a:pPr>
            <a:r>
              <a:rPr lang="en-US" sz="4702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Fechar a torneira ao escovar os dentes.</a:t>
            </a:r>
          </a:p>
          <a:p>
            <a:pPr algn="l">
              <a:lnSpc>
                <a:spcPts val="5172"/>
              </a:lnSpc>
            </a:pPr>
            <a:r>
              <a:rPr lang="en-US" sz="4702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Banhos mais curtos.</a:t>
            </a:r>
          </a:p>
          <a:p>
            <a:pPr algn="l">
              <a:lnSpc>
                <a:spcPts val="5172"/>
              </a:lnSpc>
            </a:pPr>
            <a:r>
              <a:rPr lang="en-US" sz="4702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Reutilizar água sempre que possível.</a:t>
            </a:r>
          </a:p>
          <a:p>
            <a:pPr algn="l">
              <a:lnSpc>
                <a:spcPts val="5172"/>
              </a:lnSpc>
            </a:pPr>
            <a:r>
              <a:rPr lang="en-US" sz="4702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Reparar fugas domésticas.</a:t>
            </a:r>
          </a:p>
          <a:p>
            <a:pPr algn="l">
              <a:lnSpc>
                <a:spcPts val="5172"/>
              </a:lnSpc>
            </a:pPr>
            <a:endParaRPr lang="en-US" sz="4702">
              <a:solidFill>
                <a:srgbClr val="2A2C2C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172"/>
              </a:lnSpc>
            </a:pPr>
            <a:endParaRPr lang="en-US" sz="4702">
              <a:solidFill>
                <a:srgbClr val="2A2C2C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4427" y="1266454"/>
            <a:ext cx="3086100" cy="30861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F0FC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960581" y="-781839"/>
            <a:ext cx="9824118" cy="13950716"/>
          </a:xfrm>
          <a:custGeom>
            <a:avLst/>
            <a:gdLst/>
            <a:ahLst/>
            <a:cxnLst/>
            <a:rect l="l" t="t" r="r" b="b"/>
            <a:pathLst>
              <a:path w="9824118" h="13950716">
                <a:moveTo>
                  <a:pt x="0" y="0"/>
                </a:moveTo>
                <a:lnTo>
                  <a:pt x="9824117" y="0"/>
                </a:lnTo>
                <a:lnTo>
                  <a:pt x="9824117" y="13950716"/>
                </a:lnTo>
                <a:lnTo>
                  <a:pt x="0" y="13950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89719" y="2398833"/>
            <a:ext cx="10791536" cy="878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89"/>
              </a:lnSpc>
            </a:pPr>
            <a:r>
              <a:rPr lang="en-US" sz="6172">
                <a:solidFill>
                  <a:srgbClr val="000000"/>
                </a:solidFill>
                <a:latin typeface="Waterlily"/>
                <a:ea typeface="Waterlily"/>
                <a:cs typeface="Waterlily"/>
                <a:sym typeface="Waterlily"/>
              </a:rPr>
              <a:t>Exemplos de Sucesso (Empresas)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719" y="3880702"/>
            <a:ext cx="10249917" cy="466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5"/>
              </a:lnSpc>
            </a:pPr>
            <a:r>
              <a:rPr lang="en-US" sz="4223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Coca-Cola</a:t>
            </a:r>
          </a:p>
          <a:p>
            <a:pPr algn="l">
              <a:lnSpc>
                <a:spcPts val="4645"/>
              </a:lnSpc>
            </a:pPr>
            <a:r>
              <a:rPr lang="en-US" sz="4223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McDonald's </a:t>
            </a:r>
          </a:p>
          <a:p>
            <a:pPr algn="l">
              <a:lnSpc>
                <a:spcPts val="4645"/>
              </a:lnSpc>
            </a:pPr>
            <a:r>
              <a:rPr lang="en-US" sz="4223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Nestlé </a:t>
            </a:r>
          </a:p>
          <a:p>
            <a:pPr algn="l">
              <a:lnSpc>
                <a:spcPts val="4645"/>
              </a:lnSpc>
            </a:pPr>
            <a:endParaRPr lang="en-US" sz="4223">
              <a:solidFill>
                <a:srgbClr val="2A2C2C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645"/>
              </a:lnSpc>
            </a:pPr>
            <a:r>
              <a:rPr lang="en-US" sz="4223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Estas empresas implementam projetos de devolução de água à natureza e redução do consumo em autoclismos, provando que a mudança é possível à escala industrial.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4427" y="1266454"/>
            <a:ext cx="3086100" cy="30861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F0FC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-1253209"/>
            <a:ext cx="10053409" cy="14276321"/>
          </a:xfrm>
          <a:custGeom>
            <a:avLst/>
            <a:gdLst/>
            <a:ahLst/>
            <a:cxnLst/>
            <a:rect l="l" t="t" r="r" b="b"/>
            <a:pathLst>
              <a:path w="10053409" h="14276321">
                <a:moveTo>
                  <a:pt x="0" y="0"/>
                </a:moveTo>
                <a:lnTo>
                  <a:pt x="10053409" y="0"/>
                </a:lnTo>
                <a:lnTo>
                  <a:pt x="10053409" y="14276322"/>
                </a:lnTo>
                <a:lnTo>
                  <a:pt x="0" y="14276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38275" y="2088913"/>
            <a:ext cx="12219588" cy="1536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48"/>
              </a:lnSpc>
            </a:pPr>
            <a:r>
              <a:rPr lang="en-US" sz="10771">
                <a:solidFill>
                  <a:srgbClr val="000000"/>
                </a:solidFill>
                <a:latin typeface="Waterlily"/>
                <a:ea typeface="Waterlily"/>
                <a:cs typeface="Waterlily"/>
                <a:sym typeface="Waterlily"/>
              </a:rPr>
              <a:t>Conclusao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4239" y="4390654"/>
            <a:ext cx="9121819" cy="4465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600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Poupar água hoje é garantir o amanhã. Pequenas mudanças nos nossos hábitos diários criam um mundo mais sustentável e consciente para todos.</a:t>
            </a:r>
          </a:p>
          <a:p>
            <a:pPr algn="l">
              <a:lnSpc>
                <a:spcPts val="3960"/>
              </a:lnSpc>
            </a:pPr>
            <a:endParaRPr lang="en-US" sz="3600">
              <a:solidFill>
                <a:srgbClr val="2A2C2C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3960"/>
              </a:lnSpc>
            </a:pPr>
            <a:r>
              <a:rPr lang="en-US" sz="3600">
                <a:solidFill>
                  <a:srgbClr val="2A2C2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Kahoot https://create.kahoot.it/share/kahoot-projeto-jaguar/780df3cf-d0ce-497c-9416-b81d298ce6ac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258</Words>
  <Application>Microsoft Macintosh PowerPoint</Application>
  <PresentationFormat>Personalizados</PresentationFormat>
  <Paragraphs>26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4" baseType="lpstr">
      <vt:lpstr>Arial</vt:lpstr>
      <vt:lpstr>Waterlily</vt:lpstr>
      <vt:lpstr>Calibri</vt:lpstr>
      <vt:lpstr>Codec Pro</vt:lpstr>
      <vt:lpstr>Glacial Indifference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 saúde - Projeto JAGUAR </dc:title>
  <cp:lastModifiedBy>Paula Ribeiro</cp:lastModifiedBy>
  <cp:revision>1</cp:revision>
  <dcterms:created xsi:type="dcterms:W3CDTF">2006-08-16T00:00:00Z</dcterms:created>
  <dcterms:modified xsi:type="dcterms:W3CDTF">2026-04-23T08:20:36Z</dcterms:modified>
  <dc:identifier>DAHFIU4v7Ds</dc:identifier>
</cp:coreProperties>
</file>